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72" r:id="rId5"/>
    <p:sldId id="791" r:id="rId6"/>
    <p:sldId id="675" r:id="rId7"/>
    <p:sldId id="926" r:id="rId8"/>
    <p:sldId id="931" r:id="rId9"/>
    <p:sldId id="263" r:id="rId10"/>
    <p:sldId id="264" r:id="rId11"/>
    <p:sldId id="93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CBE8"/>
    <a:srgbClr val="21B9A2"/>
    <a:srgbClr val="F2A434"/>
    <a:srgbClr val="E43E3D"/>
    <a:srgbClr val="104D5F"/>
    <a:srgbClr val="03A9F4"/>
    <a:srgbClr val="62C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4"/>
    <p:restoredTop sz="83696" autoAdjust="0"/>
  </p:normalViewPr>
  <p:slideViewPr>
    <p:cSldViewPr snapToGrid="0" snapToObjects="1">
      <p:cViewPr varScale="1">
        <p:scale>
          <a:sx n="55" d="100"/>
          <a:sy n="55" d="100"/>
        </p:scale>
        <p:origin x="11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C4E61-2203-2940-9430-7190027A6894}" type="datetimeFigureOut">
              <a:rPr lang="en-US" smtClean="0"/>
              <a:t>8/21/2020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5961A-8BB7-2C48-94E0-BB6B9BA930BA}" type="slidenum">
              <a:rPr lang="en-US" smtClean="0"/>
              <a:t>‹#›</a:t>
            </a:fld>
            <a:endParaRPr lang="en-US"/>
          </a:p>
        </p:txBody>
      </p:sp>
    </p:spTree>
    <p:extLst>
      <p:ext uri="{BB962C8B-B14F-4D97-AF65-F5344CB8AC3E}">
        <p14:creationId xmlns:p14="http://schemas.microsoft.com/office/powerpoint/2010/main" val="197211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begin with a placement assessment at their grade level</a:t>
            </a:r>
          </a:p>
          <a:p>
            <a:endParaRPr lang="en-US" dirty="0"/>
          </a:p>
          <a:p>
            <a:r>
              <a:rPr lang="en-US" dirty="0"/>
              <a:t>Adaptive</a:t>
            </a:r>
          </a:p>
          <a:p>
            <a:endParaRPr lang="en-US" dirty="0"/>
          </a:p>
          <a:p>
            <a:r>
              <a:rPr lang="en-US" dirty="0"/>
              <a:t>Upon completion student placed in their personalized learning path to mastery</a:t>
            </a:r>
          </a:p>
        </p:txBody>
      </p:sp>
      <p:sp>
        <p:nvSpPr>
          <p:cNvPr id="4" name="Slide Number Placeholder 3"/>
          <p:cNvSpPr>
            <a:spLocks noGrp="1"/>
          </p:cNvSpPr>
          <p:nvPr>
            <p:ph type="sldNum" sz="quarter" idx="5"/>
          </p:nvPr>
        </p:nvSpPr>
        <p:spPr/>
        <p:txBody>
          <a:bodyPr/>
          <a:lstStyle/>
          <a:p>
            <a:fld id="{78E5961A-8BB7-2C48-94E0-BB6B9BA930BA}" type="slidenum">
              <a:rPr lang="en-US" smtClean="0"/>
              <a:t>4</a:t>
            </a:fld>
            <a:endParaRPr lang="en-US"/>
          </a:p>
        </p:txBody>
      </p:sp>
    </p:spTree>
    <p:extLst>
      <p:ext uri="{BB962C8B-B14F-4D97-AF65-F5344CB8AC3E}">
        <p14:creationId xmlns:p14="http://schemas.microsoft.com/office/powerpoint/2010/main" val="60501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Students, with the help of their personal ant, travel through and completed the Smarty Ants’ scope and sequence. From letter identification and the alphabetic principle to structural analysis and comprehension skills, Smarty Ants transforms emergent readers into independent readers.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Smarty Ants’, there are over ninety unique learning pathways that emergent readers can take. No two students will approach the content or process in the same manner, but they will all reach the same critical milestones for primary-grade literacy success, emerging as confident, capable readers</a:t>
            </a:r>
            <a:endParaRPr lang="en-US" dirty="0"/>
          </a:p>
        </p:txBody>
      </p:sp>
      <p:sp>
        <p:nvSpPr>
          <p:cNvPr id="4" name="Slide Number Placeholder 3"/>
          <p:cNvSpPr>
            <a:spLocks noGrp="1"/>
          </p:cNvSpPr>
          <p:nvPr>
            <p:ph type="sldNum" sz="quarter" idx="5"/>
          </p:nvPr>
        </p:nvSpPr>
        <p:spPr/>
        <p:txBody>
          <a:bodyPr/>
          <a:lstStyle/>
          <a:p>
            <a:fld id="{78E5961A-8BB7-2C48-94E0-BB6B9BA930BA}" type="slidenum">
              <a:rPr lang="en-US" smtClean="0"/>
              <a:t>5</a:t>
            </a:fld>
            <a:endParaRPr lang="en-US"/>
          </a:p>
        </p:txBody>
      </p:sp>
    </p:spTree>
    <p:extLst>
      <p:ext uri="{BB962C8B-B14F-4D97-AF65-F5344CB8AC3E}">
        <p14:creationId xmlns:p14="http://schemas.microsoft.com/office/powerpoint/2010/main" val="416680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Built-in motivation with a supportive ant coach, dog companion, coins for student accomplishments, and a unique, customizable ant avatar for every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Engaging offline learning experiences, including multisensory activities, to support students with a range of learning needs</a:t>
            </a:r>
            <a:endParaRPr lang="en-US" sz="120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endParaRPr lang="en-US" sz="1200"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78E5961A-8BB7-2C48-94E0-BB6B9BA930BA}" type="slidenum">
              <a:rPr lang="en-US" smtClean="0"/>
              <a:t>6</a:t>
            </a:fld>
            <a:endParaRPr lang="en-US"/>
          </a:p>
        </p:txBody>
      </p:sp>
    </p:spTree>
    <p:extLst>
      <p:ext uri="{BB962C8B-B14F-4D97-AF65-F5344CB8AC3E}">
        <p14:creationId xmlns:p14="http://schemas.microsoft.com/office/powerpoint/2010/main" val="2527108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E7C565-40FC-CE4A-B99F-30FD4051BA8D}"/>
              </a:ext>
            </a:extLst>
          </p:cNvPr>
          <p:cNvPicPr>
            <a:picLocks noChangeAspect="1"/>
          </p:cNvPicPr>
          <p:nvPr userDrawn="1"/>
        </p:nvPicPr>
        <p:blipFill>
          <a:blip r:embed="rId2"/>
          <a:srcRect/>
          <a:stretch/>
        </p:blipFill>
        <p:spPr>
          <a:xfrm>
            <a:off x="6350" y="0"/>
            <a:ext cx="12179300" cy="6858000"/>
          </a:xfrm>
          <a:prstGeom prst="rect">
            <a:avLst/>
          </a:prstGeom>
        </p:spPr>
      </p:pic>
      <p:sp>
        <p:nvSpPr>
          <p:cNvPr id="10" name="Title 1">
            <a:extLst>
              <a:ext uri="{FF2B5EF4-FFF2-40B4-BE49-F238E27FC236}">
                <a16:creationId xmlns:a16="http://schemas.microsoft.com/office/drawing/2014/main" id="{A7F923CD-0F17-7645-A1C4-EADAC75A33E5}"/>
              </a:ext>
            </a:extLst>
          </p:cNvPr>
          <p:cNvSpPr>
            <a:spLocks noGrp="1"/>
          </p:cNvSpPr>
          <p:nvPr>
            <p:ph type="title"/>
          </p:nvPr>
        </p:nvSpPr>
        <p:spPr>
          <a:xfrm>
            <a:off x="3086100" y="461377"/>
            <a:ext cx="8663314" cy="1363467"/>
          </a:xfrm>
        </p:spPr>
        <p:txBody>
          <a:bodyPr anchor="t">
            <a:normAutofit/>
          </a:bodyPr>
          <a:lstStyle>
            <a:lvl1pPr>
              <a:defRPr sz="3000"/>
            </a:lvl1pPr>
          </a:lstStyle>
          <a:p>
            <a:r>
              <a:rPr lang="en-US"/>
              <a:t>Click to edit Master title style</a:t>
            </a:r>
          </a:p>
        </p:txBody>
      </p:sp>
    </p:spTree>
    <p:extLst>
      <p:ext uri="{BB962C8B-B14F-4D97-AF65-F5344CB8AC3E}">
        <p14:creationId xmlns:p14="http://schemas.microsoft.com/office/powerpoint/2010/main" val="371827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9409-7D3A-9644-91E5-84DD445127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9DEE70-71DB-F24D-BDAD-2EFFDA6477EF}"/>
              </a:ext>
            </a:extLst>
          </p:cNvPr>
          <p:cNvSpPr>
            <a:spLocks noGrp="1"/>
          </p:cNvSpPr>
          <p:nvPr>
            <p:ph type="dt" sz="half" idx="10"/>
          </p:nvPr>
        </p:nvSpPr>
        <p:spPr>
          <a:xfrm>
            <a:off x="838200" y="6356350"/>
            <a:ext cx="2743200" cy="365125"/>
          </a:xfrm>
          <a:prstGeom prst="rect">
            <a:avLst/>
          </a:prstGeom>
        </p:spPr>
        <p:txBody>
          <a:bodyPr/>
          <a:lstStyle/>
          <a:p>
            <a:fld id="{585D5F2C-54AA-3344-85DE-40DBE8333233}" type="datetimeFigureOut">
              <a:rPr lang="en-US" smtClean="0"/>
              <a:t>8/21/2020</a:t>
            </a:fld>
            <a:endParaRPr lang="en-US"/>
          </a:p>
        </p:txBody>
      </p:sp>
      <p:sp>
        <p:nvSpPr>
          <p:cNvPr id="4" name="Footer Placeholder 3">
            <a:extLst>
              <a:ext uri="{FF2B5EF4-FFF2-40B4-BE49-F238E27FC236}">
                <a16:creationId xmlns:a16="http://schemas.microsoft.com/office/drawing/2014/main" id="{03F1CA8E-CF48-D54E-9AB2-24BF1328C5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4C02432-8B94-3C45-ABE4-C22A0DC9D0A6}"/>
              </a:ext>
            </a:extLst>
          </p:cNvPr>
          <p:cNvSpPr>
            <a:spLocks noGrp="1"/>
          </p:cNvSpPr>
          <p:nvPr>
            <p:ph type="sldNum" sz="quarter" idx="12"/>
          </p:nvPr>
        </p:nvSpPr>
        <p:spPr>
          <a:xfrm>
            <a:off x="8610600" y="6356350"/>
            <a:ext cx="2743200" cy="365125"/>
          </a:xfrm>
          <a:prstGeom prst="rect">
            <a:avLst/>
          </a:prstGeom>
        </p:spPr>
        <p:txBody>
          <a:bodyPr/>
          <a:lstStyle/>
          <a:p>
            <a:fld id="{15450979-658C-E444-8FAB-E490738A8B63}" type="slidenum">
              <a:rPr lang="en-US" smtClean="0"/>
              <a:t>‹#›</a:t>
            </a:fld>
            <a:endParaRPr lang="en-US"/>
          </a:p>
        </p:txBody>
      </p:sp>
    </p:spTree>
    <p:extLst>
      <p:ext uri="{BB962C8B-B14F-4D97-AF65-F5344CB8AC3E}">
        <p14:creationId xmlns:p14="http://schemas.microsoft.com/office/powerpoint/2010/main" val="381032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3703D4-801C-1749-ABE2-79F2D1AB0B93}"/>
              </a:ext>
            </a:extLst>
          </p:cNvPr>
          <p:cNvSpPr>
            <a:spLocks noGrp="1"/>
          </p:cNvSpPr>
          <p:nvPr>
            <p:ph type="dt" sz="half" idx="10"/>
          </p:nvPr>
        </p:nvSpPr>
        <p:spPr>
          <a:xfrm>
            <a:off x="838200" y="6356350"/>
            <a:ext cx="2743200" cy="365125"/>
          </a:xfrm>
          <a:prstGeom prst="rect">
            <a:avLst/>
          </a:prstGeom>
        </p:spPr>
        <p:txBody>
          <a:bodyPr/>
          <a:lstStyle/>
          <a:p>
            <a:fld id="{585D5F2C-54AA-3344-85DE-40DBE8333233}" type="datetimeFigureOut">
              <a:rPr lang="en-US" smtClean="0"/>
              <a:t>8/21/2020</a:t>
            </a:fld>
            <a:endParaRPr lang="en-US"/>
          </a:p>
        </p:txBody>
      </p:sp>
      <p:sp>
        <p:nvSpPr>
          <p:cNvPr id="3" name="Footer Placeholder 2">
            <a:extLst>
              <a:ext uri="{FF2B5EF4-FFF2-40B4-BE49-F238E27FC236}">
                <a16:creationId xmlns:a16="http://schemas.microsoft.com/office/drawing/2014/main" id="{B6793E5F-80DC-AC46-8953-B6C314EFB9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50B8005-401E-CC4A-8C6E-5EBA41C5BA17}"/>
              </a:ext>
            </a:extLst>
          </p:cNvPr>
          <p:cNvSpPr>
            <a:spLocks noGrp="1"/>
          </p:cNvSpPr>
          <p:nvPr>
            <p:ph type="sldNum" sz="quarter" idx="12"/>
          </p:nvPr>
        </p:nvSpPr>
        <p:spPr>
          <a:xfrm>
            <a:off x="8610600" y="6356350"/>
            <a:ext cx="2743200" cy="365125"/>
          </a:xfrm>
          <a:prstGeom prst="rect">
            <a:avLst/>
          </a:prstGeom>
        </p:spPr>
        <p:txBody>
          <a:bodyPr/>
          <a:lstStyle/>
          <a:p>
            <a:fld id="{15450979-658C-E444-8FAB-E490738A8B63}" type="slidenum">
              <a:rPr lang="en-US" smtClean="0"/>
              <a:t>‹#›</a:t>
            </a:fld>
            <a:endParaRPr lang="en-US"/>
          </a:p>
        </p:txBody>
      </p:sp>
      <p:pic>
        <p:nvPicPr>
          <p:cNvPr id="5" name="Picture 4" descr="A screenshot of a cell phone&#10;&#10;Description automatically generated">
            <a:extLst>
              <a:ext uri="{FF2B5EF4-FFF2-40B4-BE49-F238E27FC236}">
                <a16:creationId xmlns:a16="http://schemas.microsoft.com/office/drawing/2014/main" id="{886C1A24-F43E-3F45-8CF1-EFC4D82AE073}"/>
              </a:ext>
            </a:extLst>
          </p:cNvPr>
          <p:cNvPicPr>
            <a:picLocks noChangeAspect="1"/>
          </p:cNvPicPr>
          <p:nvPr userDrawn="1"/>
        </p:nvPicPr>
        <p:blipFill>
          <a:blip r:embed="rId2"/>
          <a:stretch>
            <a:fillRect/>
          </a:stretch>
        </p:blipFill>
        <p:spPr>
          <a:xfrm>
            <a:off x="1" y="0"/>
            <a:ext cx="10598727" cy="6858000"/>
          </a:xfrm>
          <a:prstGeom prst="rect">
            <a:avLst/>
          </a:prstGeom>
        </p:spPr>
      </p:pic>
    </p:spTree>
    <p:extLst>
      <p:ext uri="{BB962C8B-B14F-4D97-AF65-F5344CB8AC3E}">
        <p14:creationId xmlns:p14="http://schemas.microsoft.com/office/powerpoint/2010/main" val="2769818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3703D4-801C-1749-ABE2-79F2D1AB0B93}"/>
              </a:ext>
            </a:extLst>
          </p:cNvPr>
          <p:cNvSpPr>
            <a:spLocks noGrp="1"/>
          </p:cNvSpPr>
          <p:nvPr>
            <p:ph type="dt" sz="half" idx="10"/>
          </p:nvPr>
        </p:nvSpPr>
        <p:spPr>
          <a:xfrm>
            <a:off x="838200" y="6356350"/>
            <a:ext cx="2743200" cy="365125"/>
          </a:xfrm>
          <a:prstGeom prst="rect">
            <a:avLst/>
          </a:prstGeom>
        </p:spPr>
        <p:txBody>
          <a:bodyPr/>
          <a:lstStyle/>
          <a:p>
            <a:fld id="{585D5F2C-54AA-3344-85DE-40DBE8333233}" type="datetimeFigureOut">
              <a:rPr lang="en-US" smtClean="0"/>
              <a:t>8/21/2020</a:t>
            </a:fld>
            <a:endParaRPr lang="en-US"/>
          </a:p>
        </p:txBody>
      </p:sp>
      <p:sp>
        <p:nvSpPr>
          <p:cNvPr id="3" name="Footer Placeholder 2">
            <a:extLst>
              <a:ext uri="{FF2B5EF4-FFF2-40B4-BE49-F238E27FC236}">
                <a16:creationId xmlns:a16="http://schemas.microsoft.com/office/drawing/2014/main" id="{B6793E5F-80DC-AC46-8953-B6C314EFB9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50B8005-401E-CC4A-8C6E-5EBA41C5BA17}"/>
              </a:ext>
            </a:extLst>
          </p:cNvPr>
          <p:cNvSpPr>
            <a:spLocks noGrp="1"/>
          </p:cNvSpPr>
          <p:nvPr>
            <p:ph type="sldNum" sz="quarter" idx="12"/>
          </p:nvPr>
        </p:nvSpPr>
        <p:spPr>
          <a:xfrm>
            <a:off x="8610600" y="6356350"/>
            <a:ext cx="2743200" cy="365125"/>
          </a:xfrm>
          <a:prstGeom prst="rect">
            <a:avLst/>
          </a:prstGeom>
        </p:spPr>
        <p:txBody>
          <a:bodyPr/>
          <a:lstStyle/>
          <a:p>
            <a:fld id="{15450979-658C-E444-8FAB-E490738A8B63}" type="slidenum">
              <a:rPr lang="en-US" smtClean="0"/>
              <a:t>‹#›</a:t>
            </a:fld>
            <a:endParaRPr lang="en-US"/>
          </a:p>
        </p:txBody>
      </p:sp>
    </p:spTree>
    <p:extLst>
      <p:ext uri="{BB962C8B-B14F-4D97-AF65-F5344CB8AC3E}">
        <p14:creationId xmlns:p14="http://schemas.microsoft.com/office/powerpoint/2010/main" val="3700899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F406-A53C-2D45-8583-29F51B80E5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5DA70B-483C-4B4D-BC32-6E70051ED0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A0E35E-E07B-BD42-8578-A7B19CD92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3520B6-F16D-6A49-995A-24ED09C1729D}"/>
              </a:ext>
            </a:extLst>
          </p:cNvPr>
          <p:cNvSpPr>
            <a:spLocks noGrp="1"/>
          </p:cNvSpPr>
          <p:nvPr>
            <p:ph type="dt" sz="half" idx="10"/>
          </p:nvPr>
        </p:nvSpPr>
        <p:spPr>
          <a:xfrm>
            <a:off x="838200" y="6356350"/>
            <a:ext cx="2743200" cy="365125"/>
          </a:xfrm>
          <a:prstGeom prst="rect">
            <a:avLst/>
          </a:prstGeom>
        </p:spPr>
        <p:txBody>
          <a:bodyPr/>
          <a:lstStyle/>
          <a:p>
            <a:fld id="{585D5F2C-54AA-3344-85DE-40DBE8333233}" type="datetimeFigureOut">
              <a:rPr lang="en-US" smtClean="0"/>
              <a:t>8/21/2020</a:t>
            </a:fld>
            <a:endParaRPr lang="en-US"/>
          </a:p>
        </p:txBody>
      </p:sp>
      <p:sp>
        <p:nvSpPr>
          <p:cNvPr id="6" name="Footer Placeholder 5">
            <a:extLst>
              <a:ext uri="{FF2B5EF4-FFF2-40B4-BE49-F238E27FC236}">
                <a16:creationId xmlns:a16="http://schemas.microsoft.com/office/drawing/2014/main" id="{232E80ED-D57E-9C45-A04B-8C24FFAB19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AABD0C2-5DAF-FB47-9FB9-AFE9407F032B}"/>
              </a:ext>
            </a:extLst>
          </p:cNvPr>
          <p:cNvSpPr>
            <a:spLocks noGrp="1"/>
          </p:cNvSpPr>
          <p:nvPr>
            <p:ph type="sldNum" sz="quarter" idx="12"/>
          </p:nvPr>
        </p:nvSpPr>
        <p:spPr>
          <a:xfrm>
            <a:off x="8610600" y="6356350"/>
            <a:ext cx="2743200" cy="365125"/>
          </a:xfrm>
          <a:prstGeom prst="rect">
            <a:avLst/>
          </a:prstGeom>
        </p:spPr>
        <p:txBody>
          <a:bodyPr/>
          <a:lstStyle/>
          <a:p>
            <a:fld id="{15450979-658C-E444-8FAB-E490738A8B63}" type="slidenum">
              <a:rPr lang="en-US" smtClean="0"/>
              <a:t>‹#›</a:t>
            </a:fld>
            <a:endParaRPr lang="en-US"/>
          </a:p>
        </p:txBody>
      </p:sp>
    </p:spTree>
    <p:extLst>
      <p:ext uri="{BB962C8B-B14F-4D97-AF65-F5344CB8AC3E}">
        <p14:creationId xmlns:p14="http://schemas.microsoft.com/office/powerpoint/2010/main" val="1636586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2FF5-38D3-8747-AA01-5B7155FF3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6EBFB4-B097-6A42-9FAF-C4ED072607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04075-82F6-274D-B009-501146FCC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0BB468-B70E-3F48-BA76-77746FE1013A}"/>
              </a:ext>
            </a:extLst>
          </p:cNvPr>
          <p:cNvSpPr>
            <a:spLocks noGrp="1"/>
          </p:cNvSpPr>
          <p:nvPr>
            <p:ph type="dt" sz="half" idx="10"/>
          </p:nvPr>
        </p:nvSpPr>
        <p:spPr>
          <a:xfrm>
            <a:off x="838200" y="6356350"/>
            <a:ext cx="2743200" cy="365125"/>
          </a:xfrm>
          <a:prstGeom prst="rect">
            <a:avLst/>
          </a:prstGeom>
        </p:spPr>
        <p:txBody>
          <a:bodyPr/>
          <a:lstStyle/>
          <a:p>
            <a:fld id="{585D5F2C-54AA-3344-85DE-40DBE8333233}" type="datetimeFigureOut">
              <a:rPr lang="en-US" smtClean="0"/>
              <a:t>8/21/2020</a:t>
            </a:fld>
            <a:endParaRPr lang="en-US"/>
          </a:p>
        </p:txBody>
      </p:sp>
      <p:sp>
        <p:nvSpPr>
          <p:cNvPr id="6" name="Footer Placeholder 5">
            <a:extLst>
              <a:ext uri="{FF2B5EF4-FFF2-40B4-BE49-F238E27FC236}">
                <a16:creationId xmlns:a16="http://schemas.microsoft.com/office/drawing/2014/main" id="{2F8A2CD2-4AD8-7944-9B63-9616A82D64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4BC3498-824A-6A45-8892-D4A95AE5B67A}"/>
              </a:ext>
            </a:extLst>
          </p:cNvPr>
          <p:cNvSpPr>
            <a:spLocks noGrp="1"/>
          </p:cNvSpPr>
          <p:nvPr>
            <p:ph type="sldNum" sz="quarter" idx="12"/>
          </p:nvPr>
        </p:nvSpPr>
        <p:spPr>
          <a:xfrm>
            <a:off x="8610600" y="6356350"/>
            <a:ext cx="2743200" cy="365125"/>
          </a:xfrm>
          <a:prstGeom prst="rect">
            <a:avLst/>
          </a:prstGeom>
        </p:spPr>
        <p:txBody>
          <a:bodyPr/>
          <a:lstStyle/>
          <a:p>
            <a:fld id="{15450979-658C-E444-8FAB-E490738A8B63}" type="slidenum">
              <a:rPr lang="en-US" smtClean="0"/>
              <a:t>‹#›</a:t>
            </a:fld>
            <a:endParaRPr lang="en-US"/>
          </a:p>
        </p:txBody>
      </p:sp>
    </p:spTree>
    <p:extLst>
      <p:ext uri="{BB962C8B-B14F-4D97-AF65-F5344CB8AC3E}">
        <p14:creationId xmlns:p14="http://schemas.microsoft.com/office/powerpoint/2010/main" val="10673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81B2-A146-344D-B059-DE32FB15D6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57B7D0-7760-AA4A-A6F8-C28B3C7747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79DB2-BFCA-9A43-8346-52CB8C9CCD65}"/>
              </a:ext>
            </a:extLst>
          </p:cNvPr>
          <p:cNvSpPr>
            <a:spLocks noGrp="1"/>
          </p:cNvSpPr>
          <p:nvPr>
            <p:ph type="dt" sz="half" idx="10"/>
          </p:nvPr>
        </p:nvSpPr>
        <p:spPr>
          <a:xfrm>
            <a:off x="838200" y="6356350"/>
            <a:ext cx="2743200" cy="365125"/>
          </a:xfrm>
          <a:prstGeom prst="rect">
            <a:avLst/>
          </a:prstGeom>
        </p:spPr>
        <p:txBody>
          <a:bodyPr/>
          <a:lstStyle/>
          <a:p>
            <a:fld id="{585D5F2C-54AA-3344-85DE-40DBE8333233}" type="datetimeFigureOut">
              <a:rPr lang="en-US" smtClean="0"/>
              <a:t>8/21/2020</a:t>
            </a:fld>
            <a:endParaRPr lang="en-US"/>
          </a:p>
        </p:txBody>
      </p:sp>
      <p:sp>
        <p:nvSpPr>
          <p:cNvPr id="5" name="Footer Placeholder 4">
            <a:extLst>
              <a:ext uri="{FF2B5EF4-FFF2-40B4-BE49-F238E27FC236}">
                <a16:creationId xmlns:a16="http://schemas.microsoft.com/office/drawing/2014/main" id="{9F8CDE9D-7E50-4E44-B0BA-6C21BAAF94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08E76B-CA30-3D44-97BF-2DDF45B78E84}"/>
              </a:ext>
            </a:extLst>
          </p:cNvPr>
          <p:cNvSpPr>
            <a:spLocks noGrp="1"/>
          </p:cNvSpPr>
          <p:nvPr>
            <p:ph type="sldNum" sz="quarter" idx="12"/>
          </p:nvPr>
        </p:nvSpPr>
        <p:spPr>
          <a:xfrm>
            <a:off x="8610600" y="6356350"/>
            <a:ext cx="2743200" cy="365125"/>
          </a:xfrm>
          <a:prstGeom prst="rect">
            <a:avLst/>
          </a:prstGeom>
        </p:spPr>
        <p:txBody>
          <a:bodyPr/>
          <a:lstStyle/>
          <a:p>
            <a:fld id="{15450979-658C-E444-8FAB-E490738A8B63}" type="slidenum">
              <a:rPr lang="en-US" smtClean="0"/>
              <a:t>‹#›</a:t>
            </a:fld>
            <a:endParaRPr lang="en-US"/>
          </a:p>
        </p:txBody>
      </p:sp>
    </p:spTree>
    <p:extLst>
      <p:ext uri="{BB962C8B-B14F-4D97-AF65-F5344CB8AC3E}">
        <p14:creationId xmlns:p14="http://schemas.microsoft.com/office/powerpoint/2010/main" val="2517274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029B4D-2CC9-A44F-B46B-41D04E10C0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5A26B4-26DF-7242-BE86-40C38FB0D1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CD3F5-F898-4840-B13B-D8B6A73EE36D}"/>
              </a:ext>
            </a:extLst>
          </p:cNvPr>
          <p:cNvSpPr>
            <a:spLocks noGrp="1"/>
          </p:cNvSpPr>
          <p:nvPr>
            <p:ph type="dt" sz="half" idx="10"/>
          </p:nvPr>
        </p:nvSpPr>
        <p:spPr>
          <a:xfrm>
            <a:off x="838200" y="6356350"/>
            <a:ext cx="2743200" cy="365125"/>
          </a:xfrm>
          <a:prstGeom prst="rect">
            <a:avLst/>
          </a:prstGeom>
        </p:spPr>
        <p:txBody>
          <a:bodyPr/>
          <a:lstStyle/>
          <a:p>
            <a:fld id="{585D5F2C-54AA-3344-85DE-40DBE8333233}" type="datetimeFigureOut">
              <a:rPr lang="en-US" smtClean="0"/>
              <a:t>8/21/2020</a:t>
            </a:fld>
            <a:endParaRPr lang="en-US"/>
          </a:p>
        </p:txBody>
      </p:sp>
      <p:sp>
        <p:nvSpPr>
          <p:cNvPr id="5" name="Footer Placeholder 4">
            <a:extLst>
              <a:ext uri="{FF2B5EF4-FFF2-40B4-BE49-F238E27FC236}">
                <a16:creationId xmlns:a16="http://schemas.microsoft.com/office/drawing/2014/main" id="{140D7592-0ECD-9441-8154-10321CA4E8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14A42B-32E5-E14D-B10F-8556847E82D6}"/>
              </a:ext>
            </a:extLst>
          </p:cNvPr>
          <p:cNvSpPr>
            <a:spLocks noGrp="1"/>
          </p:cNvSpPr>
          <p:nvPr>
            <p:ph type="sldNum" sz="quarter" idx="12"/>
          </p:nvPr>
        </p:nvSpPr>
        <p:spPr>
          <a:xfrm>
            <a:off x="8610600" y="6356350"/>
            <a:ext cx="2743200" cy="365125"/>
          </a:xfrm>
          <a:prstGeom prst="rect">
            <a:avLst/>
          </a:prstGeom>
        </p:spPr>
        <p:txBody>
          <a:bodyPr/>
          <a:lstStyle/>
          <a:p>
            <a:fld id="{15450979-658C-E444-8FAB-E490738A8B63}" type="slidenum">
              <a:rPr lang="en-US" smtClean="0"/>
              <a:t>‹#›</a:t>
            </a:fld>
            <a:endParaRPr lang="en-US"/>
          </a:p>
        </p:txBody>
      </p:sp>
    </p:spTree>
    <p:extLst>
      <p:ext uri="{BB962C8B-B14F-4D97-AF65-F5344CB8AC3E}">
        <p14:creationId xmlns:p14="http://schemas.microsoft.com/office/powerpoint/2010/main" val="363264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FB5A66-2F95-8843-8342-B4233AC8F5B2}"/>
              </a:ext>
            </a:extLst>
          </p:cNvPr>
          <p:cNvPicPr>
            <a:picLocks noChangeAspect="1"/>
          </p:cNvPicPr>
          <p:nvPr userDrawn="1"/>
        </p:nvPicPr>
        <p:blipFill>
          <a:blip r:embed="rId2"/>
          <a:stretch>
            <a:fillRect/>
          </a:stretch>
        </p:blipFill>
        <p:spPr>
          <a:xfrm>
            <a:off x="3110976" y="0"/>
            <a:ext cx="10275831" cy="6858000"/>
          </a:xfrm>
          <a:prstGeom prst="rect">
            <a:avLst/>
          </a:prstGeom>
        </p:spPr>
      </p:pic>
    </p:spTree>
    <p:extLst>
      <p:ext uri="{BB962C8B-B14F-4D97-AF65-F5344CB8AC3E}">
        <p14:creationId xmlns:p14="http://schemas.microsoft.com/office/powerpoint/2010/main" val="1471130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4000" y="85367"/>
            <a:ext cx="113608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8" name="Google Shape;18;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3485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ABA160-08D4-F947-858A-70C8731B099A}"/>
              </a:ext>
            </a:extLst>
          </p:cNvPr>
          <p:cNvPicPr>
            <a:picLocks noChangeAspect="1"/>
          </p:cNvPicPr>
          <p:nvPr userDrawn="1"/>
        </p:nvPicPr>
        <p:blipFill>
          <a:blip r:embed="rId2"/>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CF63666-BD6D-DD45-84CE-1CF1F96E1260}"/>
              </a:ext>
            </a:extLst>
          </p:cNvPr>
          <p:cNvSpPr>
            <a:spLocks noGrp="1"/>
          </p:cNvSpPr>
          <p:nvPr>
            <p:ph type="title"/>
          </p:nvPr>
        </p:nvSpPr>
        <p:spPr>
          <a:xfrm>
            <a:off x="3086100" y="461377"/>
            <a:ext cx="8663314" cy="1363467"/>
          </a:xfrm>
        </p:spPr>
        <p:txBody>
          <a:bodyPr anchor="t">
            <a:normAutofit/>
          </a:bodyPr>
          <a:lstStyle>
            <a:lvl1pPr>
              <a:defRPr sz="3000"/>
            </a:lvl1pPr>
          </a:lstStyle>
          <a:p>
            <a:r>
              <a:rPr lang="en-US"/>
              <a:t>Click to edit Master title style</a:t>
            </a:r>
          </a:p>
        </p:txBody>
      </p:sp>
    </p:spTree>
    <p:extLst>
      <p:ext uri="{BB962C8B-B14F-4D97-AF65-F5344CB8AC3E}">
        <p14:creationId xmlns:p14="http://schemas.microsoft.com/office/powerpoint/2010/main" val="348260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A02B3D-BF5B-D745-9D20-A7FFA73AE47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5A0327-356B-6F4C-8ECC-5FE1B0107FC7}"/>
              </a:ext>
            </a:extLst>
          </p:cNvPr>
          <p:cNvSpPr>
            <a:spLocks noGrp="1"/>
          </p:cNvSpPr>
          <p:nvPr>
            <p:ph type="title"/>
          </p:nvPr>
        </p:nvSpPr>
        <p:spPr>
          <a:xfrm>
            <a:off x="3086100" y="461377"/>
            <a:ext cx="8663314" cy="1363467"/>
          </a:xfrm>
        </p:spPr>
        <p:txBody>
          <a:bodyPr anchor="t">
            <a:normAutofit/>
          </a:bodyPr>
          <a:lstStyle>
            <a:lvl1pPr>
              <a:defRPr sz="3000"/>
            </a:lvl1pPr>
          </a:lstStyle>
          <a:p>
            <a:r>
              <a:rPr lang="en-US"/>
              <a:t>Click to edit Master title style</a:t>
            </a:r>
          </a:p>
        </p:txBody>
      </p:sp>
    </p:spTree>
    <p:extLst>
      <p:ext uri="{BB962C8B-B14F-4D97-AF65-F5344CB8AC3E}">
        <p14:creationId xmlns:p14="http://schemas.microsoft.com/office/powerpoint/2010/main" val="352602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260" userDrawn="1">
          <p15:clr>
            <a:srgbClr val="FBAE40"/>
          </p15:clr>
        </p15:guide>
        <p15:guide id="4" pos="19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A02B3D-BF5B-D745-9D20-A7FFA73AE47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5A0327-356B-6F4C-8ECC-5FE1B0107FC7}"/>
              </a:ext>
            </a:extLst>
          </p:cNvPr>
          <p:cNvSpPr>
            <a:spLocks noGrp="1"/>
          </p:cNvSpPr>
          <p:nvPr>
            <p:ph type="title"/>
          </p:nvPr>
        </p:nvSpPr>
        <p:spPr>
          <a:xfrm>
            <a:off x="3086100" y="461377"/>
            <a:ext cx="8663314" cy="1363467"/>
          </a:xfrm>
        </p:spPr>
        <p:txBody>
          <a:bodyPr anchor="t">
            <a:normAutofit/>
          </a:bodyPr>
          <a:lstStyle>
            <a:lvl1pPr>
              <a:defRPr sz="3000"/>
            </a:lvl1pPr>
          </a:lstStyle>
          <a:p>
            <a:r>
              <a:rPr lang="en-US"/>
              <a:t>Click to edit Master title style</a:t>
            </a:r>
          </a:p>
        </p:txBody>
      </p:sp>
    </p:spTree>
    <p:extLst>
      <p:ext uri="{BB962C8B-B14F-4D97-AF65-F5344CB8AC3E}">
        <p14:creationId xmlns:p14="http://schemas.microsoft.com/office/powerpoint/2010/main" val="2967860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260">
          <p15:clr>
            <a:srgbClr val="FBAE40"/>
          </p15:clr>
        </p15:guide>
        <p15:guide id="4" pos="19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E7C565-40FC-CE4A-B99F-30FD4051BA8D}"/>
              </a:ext>
            </a:extLst>
          </p:cNvPr>
          <p:cNvPicPr>
            <a:picLocks noChangeAspect="1"/>
          </p:cNvPicPr>
          <p:nvPr userDrawn="1"/>
        </p:nvPicPr>
        <p:blipFill>
          <a:blip r:embed="rId2"/>
          <a:srcRect/>
          <a:stretch/>
        </p:blipFill>
        <p:spPr>
          <a:xfrm>
            <a:off x="6350" y="0"/>
            <a:ext cx="12179300" cy="6858000"/>
          </a:xfrm>
          <a:prstGeom prst="rect">
            <a:avLst/>
          </a:prstGeom>
        </p:spPr>
      </p:pic>
      <p:sp>
        <p:nvSpPr>
          <p:cNvPr id="10" name="Title 1">
            <a:extLst>
              <a:ext uri="{FF2B5EF4-FFF2-40B4-BE49-F238E27FC236}">
                <a16:creationId xmlns:a16="http://schemas.microsoft.com/office/drawing/2014/main" id="{A7F923CD-0F17-7645-A1C4-EADAC75A33E5}"/>
              </a:ext>
            </a:extLst>
          </p:cNvPr>
          <p:cNvSpPr>
            <a:spLocks noGrp="1"/>
          </p:cNvSpPr>
          <p:nvPr>
            <p:ph type="title"/>
          </p:nvPr>
        </p:nvSpPr>
        <p:spPr>
          <a:xfrm>
            <a:off x="3086100" y="461377"/>
            <a:ext cx="8663314" cy="1363467"/>
          </a:xfrm>
        </p:spPr>
        <p:txBody>
          <a:bodyPr anchor="t">
            <a:normAutofit/>
          </a:bodyPr>
          <a:lstStyle>
            <a:lvl1pPr>
              <a:defRPr sz="3000"/>
            </a:lvl1pPr>
          </a:lstStyle>
          <a:p>
            <a:r>
              <a:rPr lang="en-US"/>
              <a:t>Click to edit Master title style</a:t>
            </a:r>
          </a:p>
        </p:txBody>
      </p:sp>
    </p:spTree>
    <p:extLst>
      <p:ext uri="{BB962C8B-B14F-4D97-AF65-F5344CB8AC3E}">
        <p14:creationId xmlns:p14="http://schemas.microsoft.com/office/powerpoint/2010/main" val="371827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ABA160-08D4-F947-858A-70C8731B099A}"/>
              </a:ext>
            </a:extLst>
          </p:cNvPr>
          <p:cNvPicPr>
            <a:picLocks noChangeAspect="1"/>
          </p:cNvPicPr>
          <p:nvPr userDrawn="1"/>
        </p:nvPicPr>
        <p:blipFill>
          <a:blip r:embed="rId2"/>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CF63666-BD6D-DD45-84CE-1CF1F96E1260}"/>
              </a:ext>
            </a:extLst>
          </p:cNvPr>
          <p:cNvSpPr>
            <a:spLocks noGrp="1"/>
          </p:cNvSpPr>
          <p:nvPr>
            <p:ph type="title"/>
          </p:nvPr>
        </p:nvSpPr>
        <p:spPr>
          <a:xfrm>
            <a:off x="3086100" y="461377"/>
            <a:ext cx="8663314" cy="1363467"/>
          </a:xfrm>
        </p:spPr>
        <p:txBody>
          <a:bodyPr anchor="t">
            <a:normAutofit/>
          </a:bodyPr>
          <a:lstStyle>
            <a:lvl1pPr>
              <a:defRPr sz="3000"/>
            </a:lvl1pPr>
          </a:lstStyle>
          <a:p>
            <a:r>
              <a:rPr lang="en-US"/>
              <a:t>Click to edit Master title style</a:t>
            </a:r>
          </a:p>
        </p:txBody>
      </p:sp>
    </p:spTree>
    <p:extLst>
      <p:ext uri="{BB962C8B-B14F-4D97-AF65-F5344CB8AC3E}">
        <p14:creationId xmlns:p14="http://schemas.microsoft.com/office/powerpoint/2010/main" val="348260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A02B3D-BF5B-D745-9D20-A7FFA73AE47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5A0327-356B-6F4C-8ECC-5FE1B0107FC7}"/>
              </a:ext>
            </a:extLst>
          </p:cNvPr>
          <p:cNvSpPr>
            <a:spLocks noGrp="1"/>
          </p:cNvSpPr>
          <p:nvPr>
            <p:ph type="title"/>
          </p:nvPr>
        </p:nvSpPr>
        <p:spPr>
          <a:xfrm>
            <a:off x="3086100" y="461377"/>
            <a:ext cx="8663314" cy="1363467"/>
          </a:xfrm>
        </p:spPr>
        <p:txBody>
          <a:bodyPr anchor="t">
            <a:normAutofit/>
          </a:bodyPr>
          <a:lstStyle>
            <a:lvl1pPr>
              <a:defRPr sz="3000"/>
            </a:lvl1pPr>
          </a:lstStyle>
          <a:p>
            <a:r>
              <a:rPr lang="en-US"/>
              <a:t>Click to edit Master title style</a:t>
            </a:r>
          </a:p>
        </p:txBody>
      </p:sp>
    </p:spTree>
    <p:extLst>
      <p:ext uri="{BB962C8B-B14F-4D97-AF65-F5344CB8AC3E}">
        <p14:creationId xmlns:p14="http://schemas.microsoft.com/office/powerpoint/2010/main" val="352602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260" userDrawn="1">
          <p15:clr>
            <a:srgbClr val="FBAE40"/>
          </p15:clr>
        </p15:guide>
        <p15:guide id="4" pos="19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A02B3D-BF5B-D745-9D20-A7FFA73AE47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5A0327-356B-6F4C-8ECC-5FE1B0107FC7}"/>
              </a:ext>
            </a:extLst>
          </p:cNvPr>
          <p:cNvSpPr>
            <a:spLocks noGrp="1"/>
          </p:cNvSpPr>
          <p:nvPr>
            <p:ph type="title"/>
          </p:nvPr>
        </p:nvSpPr>
        <p:spPr>
          <a:xfrm>
            <a:off x="3086100" y="461377"/>
            <a:ext cx="8663314" cy="1363467"/>
          </a:xfrm>
        </p:spPr>
        <p:txBody>
          <a:bodyPr anchor="t">
            <a:normAutofit/>
          </a:bodyPr>
          <a:lstStyle>
            <a:lvl1pPr>
              <a:defRPr sz="3000"/>
            </a:lvl1pPr>
          </a:lstStyle>
          <a:p>
            <a:r>
              <a:rPr lang="en-US"/>
              <a:t>Click to edit Master title style</a:t>
            </a:r>
          </a:p>
        </p:txBody>
      </p:sp>
    </p:spTree>
    <p:extLst>
      <p:ext uri="{BB962C8B-B14F-4D97-AF65-F5344CB8AC3E}">
        <p14:creationId xmlns:p14="http://schemas.microsoft.com/office/powerpoint/2010/main" val="2967860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260">
          <p15:clr>
            <a:srgbClr val="FBAE40"/>
          </p15:clr>
        </p15:guide>
        <p15:guide id="4" pos="19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343A-63D3-424A-8DCF-8392677A82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FDB04B-0B59-3244-8406-C3B59E2ECA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0A8547-8590-7042-AB8E-6DE3E8A23F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37D69E-3093-1B44-88FC-DA87486CB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FE2B08-CDBB-7844-A23B-24918C440E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E7ABEB-1EA3-624E-9B3D-B8B1DC5EF0FA}"/>
              </a:ext>
            </a:extLst>
          </p:cNvPr>
          <p:cNvSpPr>
            <a:spLocks noGrp="1"/>
          </p:cNvSpPr>
          <p:nvPr>
            <p:ph type="dt" sz="half" idx="10"/>
          </p:nvPr>
        </p:nvSpPr>
        <p:spPr>
          <a:xfrm>
            <a:off x="838200" y="6356350"/>
            <a:ext cx="2743200" cy="365125"/>
          </a:xfrm>
          <a:prstGeom prst="rect">
            <a:avLst/>
          </a:prstGeom>
        </p:spPr>
        <p:txBody>
          <a:bodyPr/>
          <a:lstStyle/>
          <a:p>
            <a:fld id="{585D5F2C-54AA-3344-85DE-40DBE8333233}" type="datetimeFigureOut">
              <a:rPr lang="en-US" smtClean="0"/>
              <a:t>8/21/2020</a:t>
            </a:fld>
            <a:endParaRPr lang="en-US"/>
          </a:p>
        </p:txBody>
      </p:sp>
      <p:sp>
        <p:nvSpPr>
          <p:cNvPr id="8" name="Footer Placeholder 7">
            <a:extLst>
              <a:ext uri="{FF2B5EF4-FFF2-40B4-BE49-F238E27FC236}">
                <a16:creationId xmlns:a16="http://schemas.microsoft.com/office/drawing/2014/main" id="{8F881775-E4DB-E04C-B041-B5BE7FD50B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CA6655B-4854-B749-875A-9FF86B2E6DB8}"/>
              </a:ext>
            </a:extLst>
          </p:cNvPr>
          <p:cNvSpPr>
            <a:spLocks noGrp="1"/>
          </p:cNvSpPr>
          <p:nvPr>
            <p:ph type="sldNum" sz="quarter" idx="12"/>
          </p:nvPr>
        </p:nvSpPr>
        <p:spPr>
          <a:xfrm>
            <a:off x="8610600" y="6356350"/>
            <a:ext cx="2743200" cy="365125"/>
          </a:xfrm>
          <a:prstGeom prst="rect">
            <a:avLst/>
          </a:prstGeom>
        </p:spPr>
        <p:txBody>
          <a:bodyPr/>
          <a:lstStyle/>
          <a:p>
            <a:fld id="{15450979-658C-E444-8FAB-E490738A8B63}" type="slidenum">
              <a:rPr lang="en-US" smtClean="0"/>
              <a:t>‹#›</a:t>
            </a:fld>
            <a:endParaRPr lang="en-US"/>
          </a:p>
        </p:txBody>
      </p:sp>
    </p:spTree>
    <p:extLst>
      <p:ext uri="{BB962C8B-B14F-4D97-AF65-F5344CB8AC3E}">
        <p14:creationId xmlns:p14="http://schemas.microsoft.com/office/powerpoint/2010/main" val="298813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BF41C-947C-4646-A893-2BDFBA288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65EEC-2EDD-AC46-98F8-FE8ECFF452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56137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50" r:id="rId5"/>
    <p:sldLayoutId id="2147483651" r:id="rId6"/>
    <p:sldLayoutId id="2147483652" r:id="rId7"/>
    <p:sldLayoutId id="2147483660" r:id="rId8"/>
    <p:sldLayoutId id="2147483653" r:id="rId9"/>
    <p:sldLayoutId id="2147483654" r:id="rId10"/>
    <p:sldLayoutId id="2147483655" r:id="rId11"/>
    <p:sldLayoutId id="2147483662" r:id="rId12"/>
    <p:sldLayoutId id="2147483656" r:id="rId13"/>
    <p:sldLayoutId id="2147483657" r:id="rId14"/>
    <p:sldLayoutId id="2147483658" r:id="rId15"/>
    <p:sldLayoutId id="2147483659" r:id="rId16"/>
    <p:sldLayoutId id="2147483663" r:id="rId17"/>
    <p:sldLayoutId id="214748366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E36FB6-41E1-984A-966A-3AB9F7B3DF4F}"/>
              </a:ext>
            </a:extLst>
          </p:cNvPr>
          <p:cNvSpPr>
            <a:spLocks noGrp="1"/>
          </p:cNvSpPr>
          <p:nvPr>
            <p:ph type="subTitle" idx="4294967295"/>
          </p:nvPr>
        </p:nvSpPr>
        <p:spPr>
          <a:xfrm>
            <a:off x="779843" y="2986889"/>
            <a:ext cx="3944937" cy="1525587"/>
          </a:xfrm>
          <a:prstGeom prst="rect">
            <a:avLst/>
          </a:prstGeom>
        </p:spPr>
        <p:txBody>
          <a:bodyPr vert="horz" lIns="91440" tIns="45720" rIns="91440" bIns="45720" rtlCol="0" anchor="t">
            <a:normAutofit/>
          </a:bodyPr>
          <a:lstStyle/>
          <a:p>
            <a:pPr marL="0" indent="0">
              <a:lnSpc>
                <a:spcPct val="110000"/>
              </a:lnSpc>
              <a:spcBef>
                <a:spcPts val="0"/>
              </a:spcBef>
              <a:buClr>
                <a:srgbClr val="000000"/>
              </a:buClr>
              <a:buSzPts val="2100"/>
              <a:buNone/>
            </a:pPr>
            <a:r>
              <a:rPr lang="en-US" sz="1800">
                <a:solidFill>
                  <a:srgbClr val="000000"/>
                </a:solidFill>
                <a:latin typeface="Calibri"/>
                <a:ea typeface="Avenir"/>
                <a:cs typeface="Calibri"/>
                <a:sym typeface="Avenir"/>
              </a:rPr>
              <a:t>Smarty Ants accelerates students' mastery of foundational reading skills through personalized game-based instruction</a:t>
            </a:r>
            <a:endParaRPr lang="en-US" sz="1800">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A641AD19-AFA0-C245-8C25-05A44FB292BF}"/>
              </a:ext>
            </a:extLst>
          </p:cNvPr>
          <p:cNvCxnSpPr>
            <a:cxnSpLocks/>
          </p:cNvCxnSpPr>
          <p:nvPr/>
        </p:nvCxnSpPr>
        <p:spPr>
          <a:xfrm>
            <a:off x="768120" y="2833074"/>
            <a:ext cx="3756988" cy="0"/>
          </a:xfrm>
          <a:prstGeom prst="line">
            <a:avLst/>
          </a:prstGeom>
          <a:ln>
            <a:solidFill>
              <a:srgbClr val="21B9A2"/>
            </a:solidFill>
          </a:ln>
        </p:spPr>
        <p:style>
          <a:lnRef idx="1">
            <a:schemeClr val="accent1"/>
          </a:lnRef>
          <a:fillRef idx="0">
            <a:schemeClr val="accent1"/>
          </a:fillRef>
          <a:effectRef idx="0">
            <a:schemeClr val="accent1"/>
          </a:effectRef>
          <a:fontRef idx="minor">
            <a:schemeClr val="tx1"/>
          </a:fontRef>
        </p:style>
      </p:cxnSp>
      <p:sp>
        <p:nvSpPr>
          <p:cNvPr id="7" name="AutoShape 2" descr="data:image/jpg;base64,%20/9j/4AAQSkZJRgABAQEAYABgAAD/2wBDAAUDBAQEAwUEBAQFBQUGBwwIBwcHBw8LCwkMEQ8SEhEPERETFhwXExQaFRERGCEYGh0dHx8fExciJCIeJBweHx7/2wBDAQUFBQcGBw4ICA4eFBEUHh4eHh4eHh4eHh4eHh4eHh4eHh4eHh4eHh4eHh4eHh4eHh4eHh4eHh4eHh4eHh4eHh7/wAARCASNA1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HpKKDQAUUlFADGqCU1M/Sq01UiHsSwnkVYqnAelWxTHEDUclSHrUUvSkxkLdajY1IajepGNzQWppNNY8UmWiZDUqmqyHpU6nmmhMkBpCaQUHrQCEJopdpzSgUrA2NozSstRmpasCYrGmE0MabmoGOzRmmZozQA/NGaZmlBoAWlzTd1ITQA7NFNzRmgB2aM00GigB9GaZS55oAdTTjBxxSZpHPy0MB2cdeRRuphbimnJO1Tx3pXGDPliT0FQ3VyscXmHhRTsjJ3NwO3qap3wWRC3BOeh6YqWxpGZr3iK103TTdPIrt92OMHksa4h9cu52jMcskbyNwCxHXoQK5v4j3bN4ujtwsypESrHHG7GRitrwt5LTpdXEqwskYPz9x/jWTkzpjFJHV6LqGvCVftzL9n6Ddwx9DXXoGEQCt9a4LX/Edp9lZEu0aX0XtineEvE095agugJb5UOeCRVKVtyJQvqdWk/m3nlMQCAeM0mp7IOc4IxVC5WOPZIzYnXlfc1Q1/W44LcPcHbIXVQD7jg1LkSkZer6zPc3A03TYy9yVBd+yCsXxUNUt4Ua4nWUYCtxgVs232fStObUpGUySltzeorjPGviqC4DafbjLggFnOBk9MVNzRI2/DmsQxwfZ5bdvPYYDKe/aqPjvU47PTJGtZWFyMFgT+dV9C1GXQ4Jr29sEmiJAUqfbrVPXwmsB726GBKB5ag9VpcxViHwq18unpr9vKXcPh493I9wK6rTNT1DUHe3jZgwP76UnpnsK8/1C3+wpE1jNNb20ku0ux+X34q3o2vf2Vd3kLsHlKDEgbI/EVVw5T1uy1SytLAb1dXTdvb6VANaXVYPsyKrRPuVHBxmvKZtaluroxrNIDuyQDwR3rrNPsWe3+0wyOERByvQE9xRcXIZ/inVrvTxcWySPcyONgKHkAdiK4hpppInZ9yg9265ro1sLuS/ubiGVZHGQ3zc8VTv7WzmtWjhuWklRN8i454PaqUhpHP22U1JbS2YPkFie49atH/QdSjfc3Jy6g9BWO0NxaX0N1FcEmQ7d2OR9avpJEl1vvJGlduGKjp9RV3FY9A0bV4lW3NnMw3yD5M5z7V7D4buvtEA8wfOByPSvD/AE+nfaYBnMu49R0HY17RpU9vAoKPksfunrUJ6kTidBKyptOevHNPHzDIbFU1DTKG3FWzkD0qRJPl+blh1q7mNicN8/POKrXx2xMxPPWmSS+XE8u7getZOoagrrhZBtIzmk2UkNvdRhYhd3zgdKhjvEkVW3cj0FUJprdonaRhj1pGlht7DdAockZArJyZpY6K0mjkTOR71HNMkZGcYPrWXoknnWhd+GxyPerNtFvk82Rwdo4B7CnzCM/XYXuo1e3dwD1YdKp29lcW4SbzF4OTuFbWoMY4wkcYIHOOgrkda1C+neaKNxGIxuII4P0qWxpG9bosZeZwzOW3cHrVbxbqh+wRB/lZmwuO1cfo/jARrJHeO8sik5XbxVXV11LWb2G9kmaOD/llGB0qXLQpRJNclt4tOlVkZ5UwzOzHOKoad4p8t2tLBg5ZfkY87F9Kp+KtUmstOn2ILi4YbI48ZB46mvKdF1K8+1PIxMJ34YJxgd6cE2irK56b8RNduJtHG0LKxOAR1SuV8Ga1DHcq95by3A5ypH3jVW4nluJjDG0rKcbVb1NalvDFZW62Eyh5Yzu3L15qvILamT481SKS8UWLSKrA/LnA+lUINPSTTVmbUVS5k+YBV4A9zS+J5LOVY1kfDxv8Au1A6+uawJp7rDRpAeSAMHgCtIrQNjpdH1ZrORrK4y0zkCNwOvvXS6XbvNOZiF2gkluhGa8+0mNzdIbqVt6Z8v/Zrr7XUnW2Zlwso4k5602hpo7a5sdNuNITyJwkhH3vcVRFm2jxm6umZ1bhRjt7VVh1RE06FY9pMbBiD3NXNU8RjVrdUmVI327VHasmmXodd4V1KyntbvzFQFhwM/dBFbGgtbxxwfMjoy5wPevFdLvJbXXJLd5wkMh8sHPBrv9H1lbS5WBI2kjRcbuwPY1DTRLOzupftxngify2V9ox1armlJFplz5IkkI/vM3GfSuIh1q4sHmWS3eVHkBMwPyxkmuz02VLyxMYLFm6k85HrmhESNLW51ht4LsNwZBlM9q6OxkWe3QxsCpXOa5HSdKnuoPL1B8oGIiPT5Qat6xNJpFrHbW4Zt/CbeK0TtqZtHSSXcUMjRBhuA5JNIkfnMHVufUGubgsNRitfOlIcuMu3UgVd0/UDbvGrsrhjgMO9UpE8p0cSnKqwyc8mp9uCcGo4nV2ByM4qU8nArREDQcdaUEGnbR6UhXn5aoAoxzSbW9aBuHUZoELikIpwOTS4pAMNJT8UYoGMNFPI5zSEc0CKep/6mP8A66D+Rqa2+4Ki1T/Ux/8AXQfyNS233BW0NiJbliiiiqEa9FJmkJoAU0UhNGaAGv0qtN1qy1ROOtMTVyOLgjiraVWUc1ZTpTRK0HVFL0NTdqhm+6aYyuaikNOY4qGRuagoQmmk0hNNJoZaJYzzU6nmqsR5qdDzQInSpFXNRx1OnIoFcTbQFpxFLtqkhDCvpUTpxVjbTGHFKSApP1puafMOaiFYMtbC0uabQaAFzRSUUhi5ozSUUCFzRnimmg8CgYpYCkDH3puPWlU+tADg2aXNQu3z8dB1p+/PSi4WH5pCaQNTV6kn8KAE3EdOcU3eQSOlJO+zpyc1A4LDzGJ+gqWx2I9QlaC3dosMwGea4y/8RXksTRyJ5CMDtI53Vr6prVtaEx3D7QTzXnHi/WJWVBp93CkPmDAk6/hWM5GsIFTx4xvbBmaQpPCRJ5i9VavOrrULj7DcPdXl0Zo8CMIeMf7Vb2uarBG0qvJJJO/Viflx61wWs3yXNy+2QiMZA96UDotodBpc0sKmZNQSeWRdzO7Z29sV13hzUl0uwt2e4kVomJYk/KR6V5LwIuHYbDzjvWjaarcXUo0+WUJEr7t59PT3q3G4j6DtfF2l3z2w+2B5CflXPIzW/qthYanF5yt5jldu70PavnRL7y2D2o2PAQVkI59q7Tw94o1F9Qxd3AiTYN7huG/+vUuDI5bs9G1bSItU0OPTjL5AX5Ubscd6838Q+BZItVt5m1NHdSAABwAOhrrv+E00m3lht3k2jgSbjxWDrXifTH1eb7HIGRjtVgM4H0qGgRFf6ff6ZYSi7VbkOSF54wfaqPg++aQiGW3aT7NL8qtzkHjFacbatqMsUTljb7AGZuCfpW/4P0rSoBNHNGCXkJLnlmx/KpSGed+M3vxa3UcZRbfJ2xnkjntWV4V1G0h0m7kvrcvcT4jSQ8kYHavWfGfhqxuNOllthhJxtwvBRj0Of51434u8LXvhvSldNUFy28AjGMEnoDWkQuaOj6bdSTT3t3L9nRCGwx6+xr0fTdes7bSfsRaNhN/y1j6YHavE2v8AVo4XtbifZMRjaxyBnvWZ/wAJHq2n7NKvUj2fwSAdQT1quUOY9B1O+eDxGzRNlVfb8h4Iqe+1rTZJZpLG2KzKMSMTxivP9U1Qwybbefzk+87g4Gcc02zuJriKOaINGSST6NQkK5uyXqzASDcFRs5HvUV9M3/HzHIUVWAOR14qjFelrZkZMbX2gjqMetX4vs8mmFncPn5mHpzxV2BM1rH7XGYWi4D4YsOw61634W1G5W7i+1ziVAoKseD9K8ig1K3urMwxyCHy1AZ8+grp/C97LIkM5mZsHCcE4ArOWhTV0e/Wt4JIDMxwewpsbs0rMxK45+tcpouoTuyyXUJjCjKk/wAVdXDMs9sJh0xzTUrmDjqUbu4nkZ4ymUbofasi5mhh8yJ0G5RxVy/mKr+73YH3T71yGpfbftTzOzGMkYx1qJSKii9cr58fl/LnqcGrVogD+XNIQmAFzWTaXK3ZEQUxvn+Ht9ak1z7RpemG6+2C4YId6Ecg+1SmXY7a1jt7eBIY2XceaZbeVJdMm8nGQQOhrjLHV7i+05X4ik2ZxnnNSaH4m08Ryq7mORH2tuPJI6iqUibM2tbnuvs1w5AjjXGwjqea4nxLrUtrbzFQrIycvnlfar3i/wAVwPaNb2rhFkI5HNeReKNY3KbUXMg8zl26gihK5UVoSrrstvJJND+/QDa2RjvWzJ42f7KmzKOq8+59vavNrS9aKaW0h/eRTsEy314rVa3+yWkkt0wOw7VAPc1p7NMrmsa+p3cur2yqsqwPEQzyhuTnrVC0sEZruNGjlyBlgOOK577X5cJEcnyscsR3rqPCcdkbgCGaTds3SA/dYU7JIGrm1oWgFbFJiy+YGHJPQdqp+K4ZdPvWkadXllXIIPUVu3Wu2Mdu0kLIGIKjd9OK85v7yeTMpbzWDHJzuC5rNXG0lsZV+s00/nKCWU/p61NZEG0Ilcq2cn61G032dVZsCWTgg9hVyS0QgrBKspZNxVT0Naokv2EULxwL5ZcklmYdfpV4WqqVhtWkAYZbK5H0rPsoJ9MEU19lQy/Jjt6Vr6SlxOhnaVSq/MCeMk9BS6ginKJWjkhDt568Jj0rEYXltKiyyMD+dXtQv5lnlWMATJkEjkDFYq39xc3KGRgrBhtY0WKOg0u2+1Yk3FHjOCWPevQPD99apAbcQFwVAY+p9M151pKXLStCJcESgkk8EivSbSCLUdPtoraMIVAdnzgFhUzQXOp0iSxvJzbhVNuqBnXPGccZ/Gsw+LX0q/ltnt/kVtqKvX/9VZ8d5BZRmMPFbu+TKyNke3Fcna6jCNRm1KTfcKjH5y3WoUSdz23w54im1RhIyNHaoAqllwd1bd9cQy3EZVSzKQTnsO9eP6d8So/NjthZIfkCiBF++3Y5r0DSr3Ub/TY7idbaCRu27LYquhLR3ts0YhO9gEI454Irh7iZbTxOlmZN8LHfHnsc1iXl5qv9sQ6XHeOFf5sA/wAP1rqU0eFPvPunEYYSNyxNK9ybHXWzN8rscMR8taFpJ5iFq5fQ7tpjJZzMTLEMhietdFYHd8p4Pce9axZnJFsk44FAOBSueQoqHzBuNXcgk3ZNKV44zTDzxmmOZFBGaLjJc4NPqGLoM81MKBBSU6imAlJSmigRS1X/AFMf/XQfyNSW33BTNW/1Ef8A10H8jT7b7grWOxL3LFFFFUI1RQaBQabExDRR2opAhKY/Wn96a9ADFHNWFqFOTUy1SAdUU/3alqKb7poRLKLVDJU7VDKKktEdNNOoahloIutTr1qGL71TL1oEyZDVmLtVVOtWoe1NCZKBShacv3aWm2IYVpjCpWqNqESZ9x1qGp7nrUNc73NI7CUUUUhgaKWkpjCiikY4oARzjmo3YgjHPrTpG+X0pnRDmpYD2boajlYkfLnNDcEYFUdQv0syGds57DsaTYy3JIEXBHNOG7AIIxWOutWElu8zzxggZOT0rMs/En9o6h5FnMjQKCXkB6CpuUos6szqq4LZpv2qMp8vOKwodUtiG2yOyg4LYzipp761s0BmmVGPCqf4qLhyl93eeMN059apavqC2tqzsW+UdBTtPuhIhRHXeozt9RWdrjO8fCrgkbwfSpk9BpGFOsNz517eMoRBzuHc+leQeOLVU1ZWtXG9m3od3H0rtP7a0+We9trzUFGxiVQH5TXlnjXUvMk8yCYYD7VA9KxWrOmKsO1Z7ZtOaaa5Butp3oPauQt7i38mUuVHIHP9KRpt0bvN5hLHhge1ZU0DOvmLyh65rZIbZcvLxXTYmcL1I70tpN5EyyEq8YUbs9qq2kaR+a0qswKEIo7selSsiQL5bYLFMNk9asg1pdSt1t/lkZn4Z1B4A7VOuqlnVYuNyjgtXPWkXmXQXaMOhwB3qVkaK7Rz8yrVMSdjro4/t/8ArHZpABjnoabbeZZahA27eVIyuevtVLTbqdbectHsyP3Z6kHNW4oHj1y2eY7mdcqOwNRKI76Hpl/4shbSkhePyyFzwMYIHTNZHh/xVNeajL8xgiZRjZz9eagv7RbuARJKjEYwue+K5a3kk0+d2/hViAE6k/4VmkM93g11BpzwWyJMCm51c8kj0rk/iDox1bS28mN0achtuPuMK4vRtYnW4juYZis3mcI/TmvVNKvm1CNkuogk6KCVHTPqKlqwrHz54l0HVoMyyTMEhOGbuw9qyNXZLlo5vMIZUC8+gr33xbpEcixbkaW2OHAC5OR2JryvVvh7quqXMrafAY0ky6ZOMAdquMiGrHKx2/8AaA8i3ZR5amRiTg4rrLSNmsYUXywIogyqOCTmsjQPBurW0k0moK0CA7eR1x2ro5NLeC2imnjWXC+XEgbp703JAjn/ABAtzb3QaNQqzplj23d6x/7R8vbGshUEbWGetdvrN1aroyJNaSOykq25e3/1q4/VNL09nMli0gxGGAccn3FVFjLmlmZkMyqNv3SrHrXovhbVntol02SNUd1HlyHsa8701sAEnY+0cE9cV1OkTx3slsUkKyxfvGJ7Y7USV0NM9wtdRlCLHdgsVjGNo7V0Wm3ivaiISYDelcd4V1iKW0Es0SyYUjf3+lbvhrUoLqR22rHzgoev1rBMmSNSSQGF0cYK/rXE69qTW0cgO4s2Sort9WuYAHmBTy0X5vevLfHfiSGG7it5IRFHICd45KjFDQ4mrobRrZrcJfpucZKnt7UviuZLzTkgjmMZVQzbTkv/ALNchpETugvLRDs4y0h4/CpfMunvYGuZFWIZEYHcetSWbVjNH9ht5LUqzujLKpbJx6/hVG4XTLYtJLsb5SGJ/jNc615DavNJFMIwmSCTgsa5TUfEDXv7qQkRICSAepqlG4zoNffT4ZC9pclljGWwcjPoK4W+n+0XXLlGZuB/dHvSJq0REkezG5c4qrHuGZ1XO8HG45NbRiK5LG0sF0ZYZFbY/YcHFT3VzJcK6TP8pbcdvIxTLNYbZd7tvXI3E8EjocUuoDbb5h2jyZCqr2Ke9aWJe5T0xUWcH7qZK7W9a2DcJYF9sxKqOMd/as90iMbTxAlfM6Z6EU7UsxwxbpPMYklhjoewNFhmhb3Fvex/vHdpwDgL0rmDdNDchIZWDFskGrmm3slm5PymNuoI5A9jWHe3Xn3CypGFJ7gdOetCQnc1rlWuvNmcjCkK4PQGn6d9oVylvMEKD72eorM8qW5mfyZ1MecsCevFXbZPswkGMeaOrNjIp2Fcu6rqt/NCDNIr7BgYOeKjttdkSzazNw6yP93njNc+I7hbxfJDyA8ADnIqW50y+t5IluIWQjB3EetKwmzesNQSaORZ3TccruU96r2oRp3e46lPkwcAYrNuEhglHk529DkfxVm32tsoWxjjd3LZPbmnYfNY7Oy1OSR3ZYwFVgFIq7qGsazDaRR2MpVHyBluRXE2OqmKcwq23eACPeuwaKaGOCSXO1QCy/WpauCKbfbmVpbi8k8w/eUHqa19MtL9bchS3lSHJ5qrPIsDrJ5asjH5g3XJrXtLx7WySZCJrfcAV7rmpaKSNrTPD13DatdwR5fbu3Z5Van0TU9ZF2UW4kdduzGSaof8JFNBpsgjYhlJwCf4ap+FdVk/toP9oESsSQW4BPpUNFnqOk/aIp31GSTzJMD5ic7R6Vr6L4wN3dfZ9QhaLa5CykEDbXHS+I/Lu90bxSRdGQdc1avdcmOnsIooiMhmTb0HrmosxNHpXhi43eJbkLdLOrKGUqe1dsjFHEink9QK8B8ATT2/jCGWJ38uVCxXPC+1ezDUB5iFGBB5OTVx0MJI6WGXI5BzVHVZ/ssfnbSy55IHSksbvzG3KDt7Glv5IZJFhlbCycGruZ2G2mqW8mN0qjj1q4k6TKfLIOO/rWHPosQlK27A5FRyTzaTD/qWbHHHNJSHY6eAjpU2ax9E1CO8UsvDd1Na4IIrRMkWigUUwCiiigRS1f8A1Ef/AF0H8jT7b7gpmr/6iP8A66D+Rp9t9wVrHYh7liiiiqEatBopDQJiGjvQelFAhpqNjxT5KgduKb2GSRthqnBqij5NWo3BFCGSbqZIflNIxqN24qhER61HIKkqN6ljIe9IafTWpFIIutTjrUMXWph1oAkXrVqLoKrJViLpQhMsL0pw6U1OlOpsQGonqQ1G9NEso3PWoKsXXWq5rnluaR2Ciig0igopCcU0ueuDQA7PWoi3zfyqrqF4lvDJNI21FUlj7V5NrHxJ1CNZdWsbVZNMgYhtzfMwHUipcrFJHsFwy4AaqtxMCFj3Y5yT7VxOl+O7TXfDraraHYY1J8pzg5xXn2hfF2fVNVvP7RjjtLWFG2AHk4qeYpQPZfEXiC00fT/tU8yKoYIuT1Jrl/EPieGw0m7v5gzuqbwdvGMcV4j8R/G934ueCx08SpaxsGJJwSR3NV7/AOJssvhOXRbuAPMyGNX74HSpdylEi0/xbf3HiBYb6fMMrGQopwAp7V6H4e13S7WG5ulKIrYwnRuP518+3N3c2bLdTp88iAow7Co/+Eq1BGQROwMZJB9j1pOFzVH0NqnxJsNNs5TaktNNnCdgB0NcTY+Prq4v0nvpN3lyeZvds4B7AV402r3t0srKXkJ5PrUENzc3VwCsjAdNtNQFofaNn4tsToY1RZI95BwVPQe9cnqfjY6peLYx3LCGJ98jJ/Ep7V4Hba9qFuqWv2hxBgAgnj3rUTW5rWRLlWQl1HTjipauNRszq/GVmkFzLdBDBHKdyAHPFcPLHI2oMu5nUAEZNaPirxfc6tpqo+wbOOOvSuUtrqaRoZFkOA/zc9acY6FNnSz2f3fLJK88DoTVzWdKgi0JLpU2CZ/XlazV1BY7VwZTkNlRnOa2tMul1GwFpNxBnczdaNQKllZafGkazSMzLHuIXrWPrlvCl5JJH+9XHAB7f41q6pZ2tvIGspmmV+uewp0FnbSWDRvvLMpIUdVFXElnN6RKPtY2rjB2g5x+Bqwxy7mYgR53ADt7VTmi+yzOysCqtwPWrG6FYhJMjAldxA6fWtBM2ItSty8cNvjygwyGPJ9afr180Mlr5cvzlid3t9awpolMgmimiWLGSB1GKuefY3NnErL8wI+Zjjj1osI6ewv51t0kDLIoTa3PPPeq9zcRLJGgDeYhywx1NY7q0CrLAy/ZlHY9T71DFqj/AGl5JG3/ALv5OPWpUQubk9zcTxyTxRKmCPuj7td98Lr2NYblr66AdzkOzZIHpXlcGqNHvjRkcMPmA6gU2fVGEoFvIygcMOlS4Bc+hr/xVZxRtYSKGC/MHABGKi/tvTbNkm8oICASeoJrxPTPEFsJY/ODswPzktw3pVq38Q3JuXEjYtN2ADzxWTiVc9vubfTfEWn+ZHECQQz7ehqK18LabHF5twiAE4G3sK5zwhrg0x1+wNG0My/vAx/lV/xCdRtYDqNtOJUZwxh3c49qm5NjnPEdlZwm8t2iODk27e/SuT0/TreeSdJ/LV4oMfMME/Su2trfUNb1vdqlu0IaMCJFGNq+v1rJ8SafDaC6jt08ydDjKcnNNMVjzPUpfImby03hPlBrQ8DakG1cpIqpG5AOeuBUT6bKmlXFxdsqtkkKTyearWcWyJZolBmADcVtfQaPcfDMiRrLbtbERSE7CT19Kr2WvzaNqskDxsRI5SJhz0riPDXjiQb7O8w8irtXsF981dt7ybWNRs22FYVbcpB+8c8msGmmUz0O81++bQLmZo4yMnPY15U+pNq+oPNcSACI7trntUvxU8YRrKtjZkvFEPmAOCT05rz3S79ru8M1w6klSCgOAPSriibnf694muZbBLWzjSK2RsDBwWHrWQdev7ed3SRsOmwBudox29K57VdZ8tPsqupiUcEdTXPy6hNNGMSEDnqapRHc37zVmJKzSSSEfwg8A+tZ4vpPNYABQTg/SsQXkjS4HOeOe9T2nmTXnkvuU7sDHrWiQrmy22NCyncH4B+lWYmiFujozBi4+U/56VUe4YxrZu0QEY+9jkA04fucxrskA5B7dauwXL8t3DI8T3EOXTKgKflwKzbiaR4nkJfCt8uDSyyzvK67EIzxsFRRzybnidQ8DsASByKQF3SpgLF15bnfye+earXd9MQ67iSz7hjj6VGPPEMuyBgFG0HHGKoSyStmSRuByR64phc0gymyxLIBu4PGSKrCOxtbYSiR5jk4AOMfWmhZL4LsU7R9/FJDZu86lgTGWwEXuuaELcsIiR6asiYUyndjOOfSp7TS5riNJ5mWTPOwvjgelMMMcRCyxmQJJt2E9M1Jp9xtu44XXIjUkYbvQM054o9HsUuFjKSv82cZ2j2pTqn2+0SabDM4xkjqBWLq+qXF3EloGJGSvPr/AIUlhHMLyKOTJ8lTkeoAp3FbUv8A2S3uWaWDJdCSU/vECuSRkP2gTwjzBITnHIPtXSalqIiv2itYH3quCQOORUOiaTHrU5jZ0hJbDMTxmkFjI02BYXS5mdF/iy1ammalfao93J5wMMYwAag1GxFjqMdlJ84RduR0bB4q5YlYEliRApBBwo4IoCxL9olWJHuCGyeVBzwa29CvJEcKsW+3ddpz6nv+Fc15eWCv8sZBPHWtiPUUjsMW/wAxOMDHIqbFJl0tJiRZxlt+089a3Lext57aK4W3O+PhVPGT7Vz0Plsm6UNuwGHua2NIubi3kKyKzqPuHPSosXc1LDSVZpLh3ZXJBbmtCRo7Xzh9rJAwRkjmsQ6m7O/lq2WbAA6ZqoZ1ubz96GaNRwq1Iz1PwXrmkQGNmUrOeN/auwa7TyFuIZC0e/5iTXjNhcRyqFVcGPG3tXb22ostoqtx5gAP0+lS2HIes6Lq0Fva7WYsCcjHQCrVzcQTsrwy7gSDnqa46yvoF0+O3kY+aB95eQR2FU4tXME0skanYoA/EmhSM3TPTrNGjXzMlucE+1LKGmcCNBIpPJNc3p3ij99FZzeUHlHA3dBWzDcmG82x8qR1HY1SaMmmiWW2EDm4g+Vh1ArZsyXgViOtUFUiKSWTnPQVoWORbITxkVcTNk2McU7FIeopasQlJTjSGgZR1f8A1Ef/AF0H8jT7b7gpusf6iP8A66D+Rp1t9wVrHYzluWKKKKoRqikNLSGmxMSkFKaSgSGydKqTnAq5JVC66H6UPYZFE/zVbjasuGT5zV+E5qUwRZJ4qNutPTmmuKq4WG1E9S1HJTGR96a1O701qkpCxdamHWoIutWVoEPTrVmOq8dWI6EJk69KcKYp4p4psBGqN6lNRPTQinc1Xqxc1XrCW5cBhb5wtPNMH+tP04pxOKkoNtNcYG480jPtGWGBUc0y7Oo54oA4z4maiI9K+wKdrXjbN/8AdXua8J8SxL/Z97p9tdFbWKMsVHOcfw1618T72W01dR5Bkjkt2VWIzg968h8SxzWnhzyIIizzMTIe49veuab1OinsM0LWraw+Ho3jbJuIUqeelcdolnb6lezySuIYACzN7VlS3shtIrNt4RGLMnTFVftmydokmaKOUbWGaaRobXiLULe0ijGio4UkxyM38f0rlCpuA0m8rImXIb+lP1r5Qi2t7n59yoDkis6S6Kk+Z8px16VokSyyl7kLG0fmFQQCT1rPuJjJcncAMHJxVCCa42tKxPL8Z4p0tx+/DLgHGBnpVCOl0uezTTGkYIzHjHQjHpWGLlYr5pFbAxzVKJpRuJ9yae4T7MpYZZmyzGiwXNa5vPPtVeNSQhycetMjvpHj+8RjoPSsy3nkjYxqx2t1UHg0SuqnYOXHUA9TSSBs0pLolevGefrV/TiwtWbaNpOcnoK5xrvczKw2jAAwOAat213dQqUkCvE2MqabQXLst3J9oDI3eugsryS12GObYGIDLXFXbuzh4j1OMVeuL4vOIpefLGAR1FFguekaY8f2OSVtm8Kcktwc+1aVhcaf5gF5ILfy48jHV89q8yW9jRBukY8YODVizuZXTM0pZl+b5v7oqOVjubHiSW1D+XCwYu56DpzWPHMmxxJI5MfAB9PSs+4upHujuyCGypqKV2EjynJ3ckfWtErIVy2Z2lDLCuCOf/rGqhvJWkAfPy/Ln0p9i6xq7BmwOcVC37/nG1gDjPeqE0a2nawyo1pNIdjKdpPZu1aVlHG4AVsSsgwD0rkXE21Y9vK/dI61o2zybYo2kJc9yaYtTcuZCbwGPHK7XYDgmqVzDMsxUtgc8r6U9JY7aOJo5i3OCM5ye9R3M/n36ShsZGSF4BFIYkUrQyIu7dzjmuktdTjaxNrJEuN24FRz+dY8ENqLwtIyuCOQOxqeC1Sdy1u5CdfxrOSGamnaolrKI2MwUnhg3avSdK16Z7KGRpYxAOASc9P6145dyyLGmISdvG7tXReGNbt7K2ZLqNpQPmVB0DVlKNxpnqsGqCa6866vt0ZQ/KnB2+lU9W1TRNOsbm9ik3TSZ2rnPT3rl9F8R6fdak1vcqkI8vKuOuayvFt9FLI1nbxK0TNndnB471KjqF9CveXkOoaVeKrORG+5cr3PeuZGqfZMRSOVH94dSB2rYuNU8zTpraFVXzBtIQcnHqa5O+haSRG28R5OGrZIm5esrpri5nZ3EaSg9R1Fa1r4ivNMZYUmwiL8ren0rjIb4NcjzSUTOBgVJqeotc4EeFiUY6dKHEVy9qd2dQvm7PI+SQc59qdfRQ2duIyBvwTvXrWBaytG+7ac5wp9ak1W+eVo24CgYGPX3p2GRPcMdzIpYHgGrEe1YwhwSRzg9DUCBUsA6tyTtYDsT3qm7SQyL8xOV607CL0jgME29uNtEEk/2gscKpGB83Oajtt8aM6krlTtJ5qbS1jeNm4yOQD3JqkBeiZJIwp+VggBJ/iweta9t8sQj2E+YNxfHRaq6akEsz3U6AJF91ezVamuB5wIkJYnIwOAPSmUZ1nJMskkiI/l5xnsaszoqxxXDcB0yecV0GkrHGipL5bRyYKg+uelY/inynEKxsAoZlI989aEIdo0l39pAVg8eOh5z71marayRanNCxkCoxAAHSltL+4tr1YkYlARtwO1Pup7i4aacTEs5O8k9ST1phchhmNmjbvmJHC1rWV9JHA8zQqisoCv/dx1IrnVeR8owK5O3djI4rUGZYI43+VVBwo7g0XAs7mN55cZPzwl4yecg85qCxtZLa+Tz24kUhR3BPSluXe3mjMmF2gKrKegHStm3hW80iSbcJZPNX5weUHegZkXthbw3zrJMQIl5lUcZNM0aZrm6k8yQZ2GNT36cU7U7uBNRuIXhJQqBk+uKqwIkUjxqyoVAyf5UgLrwXUNk92cAyOEU55xVbT/ALTY3g8nIJba3v8AhV976Nox5mEZeXB+6xHSqunTMl0jMoky/wAxx0oYIsahpd60rSXCMsCxhhNjoc9Km09LNA7LK0wUAFmGK0r/AMUXCxz6ayo9s4zgjOMelYNzaqySJDMQkpXaemfUUrB5i6xf2skkcUEW04AYg5zzWkkKQxqVKkleOME1hxwi2urcPJG+GKnA5GOuaum8XzDiQs4UbCemKARsu6yrG0eTg4x74rUAb7NFMp2t0I96wbS7wFYoSitn6mtLTb97pjbRsHbflI8csTQ0O7L14JGkRrd0V8ElRUNna7C00823J6ii7hitdTaC4k+zu0e7GeKxjM73pt5ZNqjnAPJqGikzrNEDNdJGpBychietdXcvNIgjWFh5SAo+7OR7+lcPDc29mYZIpCISgy/+1Wja+Jow0vlb5FlwDvHYelQ4lKR2NpqU9l5bCfAYc7u5711Gl3UV1ZIDERG8gLOe49a86S7tIYWu57hTEOi9cHvim2HjO1t5Gj8wmEcLFnBJNRyjbR6tLY2U2oq1tJkgZU966vSbDUbdZFkm38hlz6VxPw+NhqWZoroh8DajHpzXp9s7BF3Ek42nihRMJlvSI5SgNxJvx27Vd+2qt0tsoDNjJwelYHiC7aytPOWbyyw2jNZ/gHVLe+1i6JuUlmQBTzzWqepk0d4CSfSnCkTHPQ0fxcVoSKSMilNN/iFOoEUdY/1Mf/XQfyNOtvuCm6x/qI/+ug/kadbfcFax2IluWKKKKoRqDrQaB1oNNiYhpKDRQShr9Ko3n3T9KvSdKpXY+Q/Sh7FGMkmJiK07Z+lYsrbbg1pWcnFZxY7GrGac4qGFuKmzxWiAiNMepG60xulUBC1NapCKYwqRobH96rK1BH96pxSBksdTx1XSrEdCAnSnCmjpThVMkU9KiepTUbUkBTuarVauelUywBxzWUioievrmoXm2ElhxTnfBIFcJ8QPGtn4dUiRw8pHyRg8ufSs27GiR10908jKiL8p7muH+I/xA07wTaR3F4puZpMrHGp7iuG1H4salp9pNPeaa0LOubdT0/Gvn74heJ9V8S+IreO7l81sjCKeBk5NQnc05dD6303xRoviE2sswjVp4sqh5K5HSsrVNP0O2laC9ZNzH5UJ6qf4hXhum6pcaUqNdSbXtGUCMcMVPWn/ABQ+INnd2+m29jHidH3LIG5x6H2rNptmlrK50XifwbbC8efS4heROeVAwy468V4944tIbfWpIrZJItvLBuoPeug1j4o+IAhgj8iAleGT72MVwV9eXmoXTXV1MWlk6n1q4xaHcfbArJ9pV2JXjJFUtTvJJZJWmAbP3dvanAXH2SQMSoDduwrOYPnzsbgGAUGtETce4kmgbzGPyEFQKaF7K+B7joals/OmiZFX5yTn3FV3RRIVEnPc4oYdC0s0W1Q6sOOvY0kspZf3YyM5Ix0FRQLJIm1SGI6girNrHn/gXDL70CJLSCSU+YkZzjn0qK4gxeGRflz1X096mvNxmFurNGiEYwcZqOKaFL1I3ZjGwwx9vWqsFyq7NCqs6/IXwxHapgX3iONiynn61Hcxeb5yqCdpJT39KkiYw2qblBIHWiwuo4MywruwG8w9fSp4v9InXyyocjc4PaqEpkncxYxwAMDOBTxIRdK7YU42Fs9eMUrFGtZW8Ul8IZJ1iXbvZjzgVoTzW5t51gjKkEASOeStc07m3ZpJt4d+3sKnS7dQsm/cwyVRuh9qdguWJhLITI0uCemas2sLLG6MQwKHk1lQ+bPOZtygY4XPSteCRXmCxrt4wKAK0McgdijlRjqe9Oe6gWMqIxkYw4HNRmYqxikI2gkAjrmqRmi8l2kIxG2CSPWrsRe5qpIkdxBIrCRMguvp61YtriH7coZQAMkY/SuQW6f7cGVvkbrg8VpX9z9jnibcSzKDSHzGtqU6/Z/LB2tvJJHp6VD9pMForqrMzHA3CoTJDcQCVkKMzEgZ6YpJJmCoryAkc8/yp2FfUtvcSWkJy65lAIHcVYstQdEIWUozYyvb61z+pXkRumX5nCEYJqG3uWM4kD54wahgmekR3VjP4WlaZ8XSuFX0qol62nwqzR5zwM9xXGy6hItwix8RLywz1NTzasLnYJGIEfUk1HKXc01u5XuknidhubnB6DtWpHJNI3muzHfxgn071zD38Ntaj5cnd1HpVhtTkVBkt833SvSnyiNeC7W1vjNHIGVMDGOGNZ2tXZur1pl+RQfug9Ky47ppJCEU5z0zRM0qxyDdt3P19BTSGSyrmQBjkEBhjpTY1Rcx7uMcfWo5YmZ4iztgKNuO9XEEex18vCou9mNMkxjfTRrlUyY2Oc9qrQXZeQ7sEdeaWe3mMjlWyMHnPWoIYvKYNJ/3yO9FkK7uX4LpVnDsp8pzyv8AKtHU7q3uNOgX7OEliJUuONw7GuckuSz9MD0FW47wNaokmW5HNOwKVzRSSSWGOQ52ldpQdua0bKOIjYcqqdfU+1ZtvcIto3lR4cZYNnPFTWHnTW2Hf5c89smpKOj85fsOJCCXIYAdgO1Rqp2/KrGMdW9DVK1MTWzy+fwvyBMfeNTWsZaT93KwLj5V9famNGnLIktmMs6NH9/HcdjWddBpplDsxTPyAck1PPdSoxjbAGMH2p2+O3kSVAWIXLcYHPpQMpwxShljjX95yF9jWdO8lqDH86SgYbNdjocMdxdNuZInJPzH0rM8Vabsnj43SSJujOeCKYjno5mNsNs7FkOdjd8ilF1dxSw3UUjSLGCVB7H0qnP5Ubt5hKsQcexp9mjQlRJNu43Ko5zSJuX7G6YxPNJIWDNuO8cZrb0bVVjtZYI8BFznP8fvXNxtEIF+1SFtxP7sfw+5qfRrWWWSQ7gY0U7T6D0plXNnUd00iyrNujc4Hy/dqWW1s7e2CyzK0mFG4HG3vVSK6L27qoG8KQnoMDrUMUMt5cMskm9wEJX1XHP40Bcr3lwXuWExCxOecDP0NLayF5mSNnML/dycE+9Ov0ay8t5V/wBZuAUjn2pLESeQrNERGG5YdaBImbUI9nlqu2RflDn1pV1FQfs8g8zpjB5BPen6otj5I3xgNJhgV6j61k2ccratHIi5j6H64oGX5MxyeYzE7SSc981NHNBLbBmXazg4I7HNSTvCz48g7B8rHNVjHGsqhXxDk5PcCkM1tIadw4E6xJ3yOgrodJ+y2t/G3nwmY9Cv9a5m9jmWzt4YVAidS7N3Y9OagTZZiU78sR1oC51niWVtQmllZAJQgVh34qto2mt5n2k73ReASM4z2NY1nq0pYyznLeufbiui03VZzpbCLDRowLrnGc07ITbIrhZEtxHKwwG+VCOtSPPBDpv2gMRIAPlHTNW4tRjuolVrcKqZ5xzmmXmnpKEkQ7V67SOGNS0NXKdzqxlAWOFSpQMQOgrLXRL3UYnuxIyYb5WQdhSDdLNJDGjjeDgZ6Gtnw9eJp6eVd3Drt5KqamwFz4d+I9U0nWIpI5hL5LcKT/MV9R+HfGCajpCTlY1kPJTIyK+VxbRNq76lGqRxS49sV6l4ZjjksFu4UEkcQGcuQSTUy0QWudr458RW8sc6XVzGgRf3aKfmJqv8HZrWfWLq6WNldkAGfT/GsXxR4diu9NGq+UIAg8xhng+1Xvh3qkNhDtSLcZWXtyBWSeoOOh7lav0C8qRVhTyTmsbS7+Fg5MgUDGQT0zVptQtkG3zVJ+tdCZg0aAOTmlqvDPG44YH8anpiKer/AOoj/wCug/kadbfcFM1b/UR/9dB/I0+2+4K1jsZy3LFFFFUI1e9Bo70hoYmNNFFFMlDZOlU7r7pq6/Sqd19w0+hXQ5u94nNWbGTpVe+H740ls21qw6l7xN+3bpVkGs63fgVeVtyitUSObrUbdafTZOlWAwU1qcKa1OwxqnmplNVx1qVW4qWtAJ1PSrMVVI2qzCeKlCLA/SnimDpThVMTFNRtUhqNqQirc1l6jeWtjbtPczJEi92OKf4p1ey0bTZb69mWKKNckk14JaeIrvxl4tk1LWvPtvD0BxbRgHEnufrWFR2KTPS7X4heHr7UJdOiuwlx0UONu4+3rXj/AIrvrbV/Hs8l1GuyyQmNSeHbt+tanxxh02Pw1Fe6V5ELxuCjpwV+hrxe71rUbwR3CRM0jBUaQ9GIrnk7nTBPqbXxB1q6N/KLl0ljaLYY8YCehFePzXhj8Qi4kYAp82T3Nen+LktbnTbaRFZL3AWVT3+lcRqPh1ryKaRFw0fzMT1xVQZq0ar6vHfaPNJIhe7J3eax4C1ybSmYvOf+Wf3SahRJgxhdzxyQOhFWJZkSMQqABnJOKtITdyrcNNI+6YjBos8FgJPuirlp5EgkaYEAjK8VSfau4K2QvXNHUQXd3IrOqgMq8E1Vh3qFzjYxyauNbbtkisMN94e9WGkT7LtaJQVyAcdaYE1rNHbQFf3aq69cckVnSSIkbeTEGyeTjpVby5DMqnuM89hV62gUqSJA696YrF7RLW3aMyz/ACHaeQOKi1iOKyvljhwVkQMjetPlvgmgMAuJZOEUdRz1rIaea6sF3bSVYqM9QMVS2Bpkt7eJcuu1Rhf9Yw5GRWXNLvfCKQcck9MVPZ2xFswV8A8gjvRJtWIQnaf7zHvQBNpEyN5eWOAOakLSZYsoYcnmobK0ihuniViQYiwNR/amkm27RuA2kZ4I9aBXJDIsduWD7Zph8/8Asiqc22SSNYySvUn3pZ4Gmk/dk7CDnjpiiDy0DRL1I27vbPNAFpbkC/jR4vOTGQD/AErSu4bS4Xf/AKmVOcDp/wDWp1lHZW8YxEZJFB2OeMikMduzEtKQrcggdfagERRW6RqjOemVYj+dWtKaM3EcwYhQed/el06zLuVWZArnOD0NIbdluEjLYVAT9TTsO5W1mM/bWjjAOXOMdz7VlXUPzSRNMoeTHy+hFX9QvA115bKUCscsOMfSsa6VhNJLk7FJANO5FkgW3lt51Ux475P86mmMXlhnO4KDtJqpbSyyNhpCQqnGTUMk0hftx2pWYrqxbkvleUbQ4QDA561LLch02oeTjr2OKzEVmBI/T1q5b2qpFvuDghshR1NOwk2NkVngRwreYG29OtLbpID/AHQDz61K1w0qRovPzMxx2x0FVfPby3zksxHNJjTC6md3zkgDjAp8rxi1jRW/eMMsf5VVbdtCnrTV+Y4H0osLmZcinLwhJGPB+X0rcskN1D5cnyuFyoFYK4G1QBhQTk1rWEzKu/rgdfakzSJWttxvxCrYO48+lXJ5xcWixRNgxEqCf4sVmkhdTLpk5bnPvWilq9vFHIcDOXOex7Ciwkx8UkgdS+RtAUZ6ZNXtpfSJWkUlVYBj3waworliCsmcu3y/UV1fnxtHcW6KAJIVyT3YYNFh3RkLbRwIE3q8Tfd5wc1g30Mkf70MSobafauouLdY7dJpCBjJyazL+OP+zcuCnfn+I5oFLY54g8HgCpIsHChiT6YqFwc9afbkrIshyArDNWZJ2Ne2uIxp7iMZkCbDx75zVpneNLSROVkXJx0BPrWPFFIc7Tt3uMH2rXivrYQfZyCYVON2OeO9Q0aRZZZlP7sSBTC2HGOOa04J1CxR+YBIQxHH3cdKzNQjiiK3UTRSwSjOBwfxq1bWrPuk6siZZc/dWkiy7G/nYkkJKryx7cVBdXDyRybZBubAA7LzTla3+yTRwSZJ+8D1OPSq1ndIoUPAm1mDHPXAphc6fQpkjv449m/KbM9ifWqfiq8LQIiRlXtZGBPp/wDWqnNrDQyp5ccaNIOCPuj2q9Nd22q2LkW+bth8xB69s07E3szl7iK3knfzHO1QGXAzjPUVlvcwpOgRnyny896v6gskWookTAxBtsjY4PY1l3kCrcFYyWVn+U46j1oFzdjXhWLy3kVv3rYyGPGB3qzp8xkuJIlHlZ++y9Ko2bW7DyXwqqevrV20LLDLEm3L9/XmkVctYgV3DTFYiDjjnNT297GWFzFH5bLgc88VnzW7DzQ7K4YDAB+79Kn0WOWF3inUOrAbT/d96LjsX5/s+oNHLI24qMhGPQ+tUUlaYPJsYLG/3QcAj2qZ5IVk3BVDDgEdCP6U/T5GMWxYFzu5ZDkge9AbMXUFuILQzCIPJkHle2KiupmklikaPYdgJwMc1twzbrV7Z2d8jAX3HQ1We0aYrHMjeYwwWHTHtSHYqjbLAZFJVv41HQj1rK1mRbeTYp3BwCD9a2Hsp4W32jghCQd38Q+lY2rxSKY2lgwof5dvOR6UDNeGaaazSKNjlU/SnX9lKmmwrhd0jZZieaTw+5M7JGu4N94H+EVc1jfbxJJKRl/ur7YpCMvTreS6YcgS7uRjjFdXpdvHcWYhRgFM6ow9cc1y2m39pCkwmOJCAFI/h962/BN0TbylyNiSgsw6mhlo3bpldhYxrtREIDe+e9bPhezkl0a+gkUzMnzpjkqehrFYxKkmxWc9HAOOK6LwvJNp8fmshJnXcyk4wtJrQcdWUodKhtJbdrlEDTEEuD0A61B4rtNNsd1xAqSqcFWzzWvrNrIyzzySLHHt3KvXA9Kw9TskbSo4VlWQsQSAelSKxz9jr0b3M9kfnzLsX2BFe+fDzSFt9FhkjuBIgxkDk5rwD+wIbK63QNmTbl2zn5ia63wJ4t1XQGlt4FE0cy53OehBpS1QldHv2p2sdzZyQXSGNdmfnPFc1p8dpbXstu2RBt+R/Q49a2PAWqXWt6RLLqsscpdsAL0ANQ6n4blsZw0bb7Vzu2n1FYNDucr4h1XVLSN7a3mnuZpmAVkY7cdq0dH8GeLHgj1G81C8iOQSgcn9K6jw/odtfavDOo/dowZlxwGHavWIYk2gYBAq4q5nN6nmGkXup6IsX2qVrqDPzN/EK9R0+YT20cg5DKCK5zXdPge9IIVVljbjHfFXPBEjSaBbluoLL9QDVwunYiRpav8A6iP/AK6D+Rp9t9wUzV/9RH/10H8jT7b7grqjsYS3LFFFFUI1RSGlpDQxMQ9KSlNJVEoRulVLn7tW26VVuPumjoUc9fD94arpwwNW74fvDVQisDWOxoWcnQVpRNxWLavgitW3birizNlsdKUimp0p1aICMjBqOQ1M9V5DVIRGW+ang1Wdvmp6vxQ9gW5aibmrtuazIX5rQt25rMplxTTs1Hn5aefu1bJFJqG5fZGWNI8m19nU9qqagWEStuyFcZ9MUrCZ4r8X9atNW8RWPh65klFkLgfanAO0Efwk105t9FtdLj+yCCS3jXhV54HrXMfFO1k0bUpL7yRdQ3knmEAf6tgOuO9eeT+PLe6iuY491hOowSvCtj1+tcdTc0pbnB/FTxPNq3i6eytN6aXHNhYgflLdzXVNf6PD4fSztrJpZWCbTt745rH8FafZ+INT1DUJokS4RSwU8LupnibxDpVpFAbOB451JWWIHg49KyOuKtqZl/dSz3kELuPk4fI6HpiotYMtl50paNzIojyx4HHGKy7zVjeWbeYggjDFlCj5j+Nc/dahcNhNzPGMHDdRVxRXMRaghaT5nUk9dtVpjDkDGPUmnSXDSKzMgXHyjFU5UaZW8kbx/KrRLJhMVTajD2qGSzkZlnkOB2PrVWLckPXLng1PNdTNDHCzHgcinYQq3JikGx/nB/Ckk1LcjxEYPcEd6qRIxLIwwxB2kdajkIEaSKcsOuexp2ESRTyCQ857c1as7cq+4TFRncy9jVGylUEyMobngehq3cTrg/Py/XA6D0pjJHV54PO81AvKhc052ijgS2Vf3gjLSfiOKp6e6206ruAWRsDvtPas64lmt76QNuJDHJ7mqSuTKRbRilvHGrANySMU/wAtWUoMszDoRTnEU8QmQZYL0pIGW3kzLIdzcAA5xSY+g+WRYZY2X5mC/N7Csu4mZpDKFC46YpJpmEhVCDk4pjFxwwyD1poltFuG4eOFmBPIGR2qayXzJBK6qAevt6VXWFmjB3KBIOM1JKxFpEucLnqO9IaOqt7WKSKEecMbefY1kanIsLNDnAXJzRDdlok2DaMBVGaludNW52XDHBCjI9aYO5T0292hFk3cHNa81zboFu4JWc4/eKf4a5S9uJPNaKNdoU/NnrUSSSLFsViAxOcnrVIye5dvbmS4lklT5gWyM1SNw2x1bLEjIPoaiaWVAjqcYOAaecSNubCFj+FAXIgxPVgo6k1PFGskbSNnGcD1NTJYqrB7ptq5wB61NHGkTlpD8u04IFJsaiyCJHidSp+UdxS38kjbCW24HTpmpbSQNOI+Crg7qqX0xlkDcBRwPakgeiCFvL2sOueanUWzCWQZBP3V7VRLN60+AuPm/hXk+lOwJjrrAKhuSF7U2Jk4O3HNT+Wk5mlRgCqn5TVVcbDQLqWpMcZ5BXjHf1rb0yNf7PEZXc7d/wDZFc5E26NgSRj7v9a2NPvVWzWBcBgxwx70miovUba+XJfOd218nAbpmtCZnZAr5IXsfWqUFs00rLJGy5YHPrXQT2MLxwMrkscZHYDvSRVjKsdO8x0lZQcDcWY4AHtUzySPqKRQ/wCrBy1QeIZ3e4aEfJDDhcLVjS2/0CScZeUDjI7U2Mlv5mbCIwKL1Huaw9c85pFWZiY+iH+VasKlZllzgkfdPc0zVjDIArAY7cdKQ7XOWdSr/N19PWgN+5ZM46E1JdRgTEnJ71GwKsCF4IqzB7k8ckg2yhT5S/Ln8K09ObTGhwWbfn51bgfnWXFcMbeW3MQCMd30IpkA6rGuFPB560ikzszcwLFHC1pELaLD8dT71d8N6rBDeT3EckKnoySLkMh7D3rkBfu0Mdr5fmjG1fWopo5InEfnBSBuCk8j2oRV1ax0sxtzJJ5Sjyckg9w3WqrMpSRhwVc7MjtisjR7qT7SYzkAqcgnvTJbi8RjGXcFDjnvStqHMdJaX2n/AGVftKv5isWI6inJfQRK32DcpjX5nbgYJ5rnTKzMGMexsYJA70sbSNvjMhEb4Jye1ADZVuJDKrMSVfIGeue9Ov5HhEO7AIz+VPM0iukhgBQMAuR1pmpSJdTq0g9j2xTF6EsCpPbq2QoDYb8a1bFjGCjlQUG0n2J61kNAsDLGW+QjfirOny+aZG2hnAO1f71Syk2XtJu4La+IuctCWztIzke1aNzKLmcYwoPKBRjIFZFpbySW4kU7RuONwq68gmjWSN9ssRVS3p60FWHTIIkgZySrgsOPeta0ljs41aKEMWUM24cMO4rPu8yKtvMwO3AiYdK3NKsNNhUW93eTSOwyUHoaBiQCGWZnVPKCupTJ4ye1ac0U15dPIc4TbkoMAZqvFpE/2grF92H5k/2gRxVrQb77O8trJMrfMVIx/EO9AzltQuoLeU2oZ497EI7dAfQ1D9odYiLoYPbHTPrU2veZfXV1b+UgKN5ivjHI61B9ohitkgucO8ibtuPuj2PrSEWbaa2RlZZFLOBuK+nvV8TrcCNZoS5VNo9xXORGOFnjwH3L8hA6Vc/tSWCGOBdojx1HVj6E0wbI9Ws9PuHJiRYJCeQCa0NNlt9NsDbrPCwP3wW+YmsHUHN1NHHEu0cksDk5qW2so1g3vHukBGGz6+tIEdnpGsQSDzICS5AVzjjNbVqNQefKXKjPO1zgkE8VyOntDGwt4E+dMMAo+97munmul+zJLKgXbkjJyQO9MY7UG1C6LG7Zo4lDIyA9apWkDQ3EKhmePdnGccVr6W73emyTMglAbgE4IHam4F0zK4C7RjAXGDUNFI57xFazLdYt5JBCzZ3A9T6Voafp9wLePLFgBtLZ55q99h+02UwZgGLBlHTOK6Lwdpi3VwltIwAxkZ4ywqJaDjqa/wAPpr7TLsKzNxjMZPUGvoHSo2uoTDcRqdyggH0r511e8Mevj7PlnVgjY6EivoHwxcG40+2kkk2SCMbgevSoQqiN3TtNtdPQxwwqATnIrQDbTVKGXCqxbIzxS61efYdNkuVXLgYUe56Va0OdnN+MNSb+1orK3G+TYRx2LcCun0O0Flp9taqPuJ831rlPDGmtNq7XU0vnlPmkc/xOfT6V2pmjjOWOKUe4Mi1f/Ux/9dB/I0+2+4Kg1GVZIEKnP7wfyNT233BXVDYxluWKKKKoRqCilFJTEIaSlNJTJQjdKrT9DVlulVp/umjoUjCvh+8qoRV29/1lVSOaxZpHYbGcN6VpWj8VmnrVm0fBxQtxSRsRHipaqwtVlelbIkU1Vnq0KhnXIqiTNk60qHinSpzSItN7CW5NHV+0HAyTVKIc1fg4xWSNGWv4cUpb5MnikXtUdwoYjOQO9WJlJJJpbqaVfuLhFP8AM066lHlmPKlcc5p8nlxxYLbSMnisi4eOS+ia3bcAm5gTwaCTkPiHYzSBJ7Ms0qEFY2HGMV4h8Q/D1xa6VNfzWlvbfamA4Xoc9q9i8ZeMNH0m4aS4umkAbZIAMhPxrxb4oePLfWtLhs42dLdLgkEjquODXJUWpvTRyejXv/COX62l2eLgjzZM52jtXPa9NaxeJLh0lWWKQ5jY9B71WfWLVXMdw0jq5+bP+Nc94injhuWMBIjKgjPUioUTc7K6a0OkG3SSJk6lx94n2rm0e3EbKysWwSpPU81nWOqBotkicKpwBTFuGMwZGyB/e7VVguWJ7W6mgd40ICjJArJtJWjLoJCuTzg1v3Wvrb2KQJGpkAwWx1HpXOC4G4v5YBJpoLi+YvmlMEZGAT3qnJO28sxJA4FDzn7Tl/vUxpI5HYNx6Ad6pIRJDdfvgW454xTZZCJGjzjPWon8uMA5Oc0pMckgcE56UwuP8vOWhbJHJHrSNvCmctxj7p9aiFxsPyrhwchhWlHH51nJKzKEUZJHVqdibpsr2CM0wkkXqOM1WvphNqEhGFycU8zsjfu0bjnmmIY2fz2jPB6Y70IGRxsUcZJ6YwKiMhMu53PynrVzyXkuXlVSF7VWmjGxWx1zkUyWmFunmyM4wR15qWWQI428v/KmwNCw2KMHHzVDOrvJuGQnQfSjqK9kXw7S2c6yHmNNy/nUSzq1lCuzLRk/TFRbGSJ+TtIx9abA3lMCVBwe9CQ76mvGxuI0jUKjYyvHGatjWDZusLorMAAGPQHvUWntG0i7VDAfMMVS1CJpbrbt+Uk4yO1K5TWhX1qf7VdPdRqqK55C9M1RaSQgI3AHStnR7GNpd0gMigZQdvrTdSs2kvJFVAEQAnA6U7kuLMqQ+Y6qg+X+6P51YNlN5HmbTtznn0qe0twmZlYjPyqcdKlU3L3Jt1znjB7fjSuCj3JbfcYIRNho2IznqKffQxfYpJFBH7wL9BUDPsJjYqR0GDwDT55CkO0MCjMM+maSLZm2reTckvngHFFv5Uu6NuP4gaS7QN80YIIxkelVxlV46tVIyehLcBDKVhHyHpzRb7VJVpCFIIYVWV8E1NAm6WNWPDc/hTEXYlhjtQ8rYU8KB1aqsoiY/u1dCPxp65nWZ+gUfKPSqiyspIX060htjg236GrFrG3mowBxu4HrUAQtFuK8DrW9ZRLFpSXbDLyghABwv/66YluS6LvklYysQm7n/CuuIV7RGhTO09QOeawre0jsdPt7meRWaVs7B1xWjZa9EkiqIvLjHA2jNQbJ6GZq1kTcT7VO13++3GapwSNFNHD0RSS2O4HatHXtWa5LsUDKBhWQdfr6VhLJNdOUQFXLqB+dPQVzqoLe1+xC6nysmNyIfTPesLVwAreYwCuN6kVpTSPPdJC7eYMY49hWX4mt5bOFIXJwehI9eaQ9kZNxHuw33v4TUAibcvy9elJFLIkjsFEgYY5p0NxuVUkGPm+9TI0e5E8MvmYVjkGpVtzCvmBhvzjA7Us+5XLR52Z5OeaC6uB69M+tGoWSZFPnho2II64pQzzQLuT7hwG7mrdlCrEll/eEfL6YpYkh8wedJtWM5Kj+KncXKLapBDOgZGd9wJwf0p+rRqbozLKSpcNs9MmqsLRyTPNIxUbsgDqfamtNtucu4weV749qAQSSSLOfMcgDoBSwX3l5VQoOD8x5NNvIWMglQZVl3fjUES7mGQN7evagTuTtLLIw/eu4Bzn0qYsku1un97NQzr5bKVJHqcYyafYq0rhF5UHJzQxrcuJhrbac+Yp2j6VasbMmSN4m3YIJAPI+lVftCxlhjDDjjvVqzZlZZrc+x9qk1RrXsm1BHEdoxn6etU0j3SfMScJk47g1Ym3DMjKGVFGB6moJ1kWRLlxhXAJx6elAdTat4gkBaRdscYUqT2NWWTbczzNJhZ1xGeyn2qW78mfw6ssT5RwFI7q3qay447k2sR85DKijKs3UD+RoQzqtH1Sd9KktJs+YrZ8wccfWueN0VuphbqJJZJGxjqKtWlxt8P3IRJWDHPK52/jXO6TeD7S0iD/SFfcOcZFAG1FEGu1a8dodylXB54/rWdqdqrXrCGXzLfaUDY5HFaU01ncq7PmOQcYJypb2rDupGiuJFDAoRjINDQXuhbeKNosK+50GDx1qGW2uDIsUananXjqafpBkhjuHjlXdkGPPNa8MMsOnzSdZ1O5uc8HrSJuU9HhhtsmYgS5yM0faY1VsA53cA96ZdIshjkJwdoY+1I1qXQBByfQ0ylsXNMmZtVWWQ5z6dx6V2sc0fkxiSNWZ/mIIyFWuOtNplizGM4wSO1b8hkjuoY2bbHJAG357Y/8ArUkM1W1JGd7aEKiMmPl4596m8PahZ3F6dPuFEUrN8jk8H2z71z2D9qW6DIqOpCD1I9aqQrcNK4OQyLwfXntQxpnZ+KbuHTrt4jD5WACMHqe9M03xN59u0YTyZBlvMz3xXDXN1da3fDTvNc+URmVz+fNdvpHh+BdAmuI9zzFgEGevOM1PJcblY1/CEkRmWa+ZixORjnB9a9o0TUXO3ZcRgEDAY9a8QtrOSNQFzmMnfg9K6vSdTaON7PYhCgYJySffNZWNGro970zU45pltzxIoyfepvGe99MiVWHL9e2cV5R4Vv7k3alpGZsjj0Felz3RvtNS2VSWbjcR0Yd6HsYShZlnwbLCLV4sBXzlh71soy723AH61wsM11pNyZpo5GOfm2jrW7Hf3mpOIrSAojDLSuMbaIshmk4ALFG+QyDjsDg1p233BWb5Xk2sce/dhxn64NaVt9wV1U/hMJbliiiirJNQUUCimIQ0lKaSmQhG6VXm6GrDdKrzd6C0Yt99+qpq3f8A3qq1iy47DKdG21qKaaRRp279KvRHK1k2rcVp254rWL0MydaSReKVaceRWgPUoypzTNnNXJFzUTLzQJLUjjHNXIuDVZR81WY+orMpk6kA9arajNsliQZJYngVMVGK5TxFrg027PmPlBxnvn0rRCZL4q1y10eCbUbplWGOPkHufSvDfFvxF1e4j26cy6fayklXb75U9qZ8cvHENzFDp8c3CyK0seOn41wXiLVINQ0yC8BC28ClSq9vTNZVJ62RpCnfVlrx6YjoBe11eS4E5CyJuzvc9MCvINSvLtFmt55BJ5Q2kZ6Y71Nd6zJHOihm2xtuXnoayr+VLuV5DkMxy3+1WG5so2IZ5l/s/wDfcsHGPxqA4mRFlJz6+tRTybo33cDIH41YjjRY/Mmkxx07n6UWKKe6NWZYyWbOOlNW6bzdm7r+lSXNxbxw4jVQx9ayZ2dmGGz64ppCbNNmVoSjjec5LDtWc7MGJclQD8oqaCfC7TnAwKrXDhpPmzjPHtVJEt6Em4ecsx9e1V5JAWyAc095AqkADmq2apIiTLIcLArNg89DT7ZIpmEZcKTggiqu75CGXOelPtVMk6rEpLA0WBSLSxxm468DIIrTKRLZoWyMr8q+lUmW3hfdKSWHLKPWnSTyTRjy4iVGRn0zSRehC6stwGkYIvX1OKthY8IV+VHPK1HDHJ5ZLEPkYHqKiQSyv1AUdfagFuXbm0EUkh3HYMYxVS5KifYgBP8AEO1aX2iKW0yOWUEnPfiuYaaQy+YeGJ5oSCUrGibeLzVaM9RyvvRNamFPOmkAH90dTVBZXD7gcU+aSSZsuxJ6GnYjmRZmlVkBXhhwARVWeRml4xxx9aJSWjXH8PWoc4NNEt3ZoWV49vIjLjbzla2tTnj+wxSwkeawII/umuYXGGbt0FTxSMJV/u8EA0mUpM6LwuWlUQMmCAdvqavauqpvEfybs7885x2/GsfSdQaLU1ntxuVThgfetzUIHvYRcW+Dx83/ANakaR2MizukO1WjVScqVPTNRyyJDCGYN8+QcHkLmkvFhtmUy27727s2ADWbcy+d8/OBxinYm+o27GL/AGQN5iE5X1xRJcBkaM9j+dQpNyfl+Ze461EDtYt+lFibk9xOHjUH7x4z7VBJuAAPXtUV5lZQRypUEUhY+UDnNNInmF2474NTRb2uFEYydpA/KouNvzCkimIkUxjbt53UCLMause0Hg/M30qu6bG55qS6mDOuxdqnqfWmxrI5YIpkx6DNAXFRmwQTgEV1TjbpMCZyVVGx9a5STdtG8Y56elbOnSyXDQRKxO0gMfYUmXA17uMTabZvG2JbckuG77qpfZ7hQVfcEz94dxSx3jNfM7KVRiVxjIPpXVaXfaPaadIt0ULup2p1P4UkW9Dk9PuEWVonOYZeOatraJb6jmHdtYAnvt96qXYimlLQRhAG6E9K6VLKW00W3mkwJJeRuH8NIrcn0e1tlQN5i/Ichz96sv4heawQ4Pk5+Qnr0qpf3NxZwXTWbAFCA59z2FY97fNdSQLdTSSIqjdhuT61SIk2jMiZo2Pcd6eyqtoztncXG36Uu9FuGaNCY88bvSnuvnQFuhDfLn+VBCV0QwzHcFY5XvVgx7lLqRgHGO5qiyNHL90g/pUySNu3A4oaBMvWsh2fMSHXgZ9Kbe8RGT+Jj0/rT/OSdlUDa45Jx19aeYfNX97KiN2Jqepr0MosV6DB7mo8bj1+tTzQtHKyM2cdx0NMdVRQF5bvVmNizZXGEZWYqqnimxqvnLJncM1WCMRkZNSxsqDqc55FAEt550sibug6AdqsWsqQs6xqR8uPXmq2WkTKE5z61NaqguQjsUSQZJPY1JZYgCSSrHIvzMOGHrWtpEP2UL5mHDN901k3h/eKVZNqDORxTY7yZo3lSTGEIPqBRYd9DXivBLcuoO1EbB78U6/G2P8A1wcJyPQg1i210nkO3l4aNeGB5JNWIJEkhTzZG2tweM7TSY07m94Z1JU3pJt8p8ggntW1PY6M8jXFxqCRRMRuRW+ZjjtXIRtHDF9nSElnyFcdc0QW4nvUifccFct6HNNNA9ep0Ot+JJraGOx06NI7KM4de7kDvXNmaJJX8lWUtk5+tS6jHi9kRGBVGIYHuT3qAFZLUyTDDg7Qc4zihbC0RPpepSTW7wybXZFZlDDp7Cq5ujJgZ4PU96S1t5I54biFcxurOfoAaqTuAkfl9MZPHehhEv2my3YMn73dkE56VsxNeeTJJuwJFwee3qawNLYOfILqpYHaT61oabHeTJ9kcq0bj5mLY2mkikS7ZjLxIHQ8EH+la3lra2CKWczum4qq/d9KzrOGa1vI2kAlC8ttORXRagzS3MXlQ4iKDzHxnBxxQUjISOSBobiNi6c7h6Gr15dyXlpFbxDOwDIHXHpmpr3T3I22ZEojXc4HT3qSOyWOFY2IRjGXUj+A/wD16TGZHmXluzzwI2F6Kx6etTS6pMmnC4hDiXcQ+7staFmudPuLll5LiMbuRyev6VoyaHI2lCVkTax2yFe3pSA4+1MzLi0eMuTuOWwTXf8AhrWtTgtEjkaM4BGB7/1rjbPTVt9/ymSRWOM9QPauosFYwpuxGpGSCe4oGl3Oi8NTPMZoZCUAJI98+tbTXcVk0UnmBpThSMdq5nRb8Q3SKAsjBGB+lXxcQtaKPLDbGBw56ZqLGtztvC91cyMDbZVhKG3N6en0r09L/VW2Wqwom8HMg/mK8R8NeK4IZDHJaSlAVAdT1r1zw54itZU8+4dULL+6DHkD3rNpkz1O1sIZoxGJ2WZWHVutbsBj8nCDB9hXO6fqFrdAM0yBQOua0bLVbfLoHDEHAx3qkc7RdvVAgTjnzBn8jVq2+4KozzCeBXH/AD0H8jV62+4K6afwmEtyxRRRVkmoKKKKoQhpppTSGgzA/dqCboamPSoZe9BaMe++9VQ1cv8Ar+NUzWLNIjaQ04000ih8LbWrUtWzWRV+zfgVSZEjVSnVFG2VFSg1tEEIwqFxzU5qJ6ZJC2RzUsDAk9jTNynIppAGT7dagoTW9Qt9N0+W6uHCpGpP19q+WPGvji+1rU77G+OFWyq9MDNep/FXV55NXg01JHaHZv2AdWFfP3jwzQ3ty6FI2UfMFPU1NR6GtJJvU5/xxrUd1qLeSWZiBuZucHFYC3F49q8LSMYw3zJ61Wui2/zWOcjcaaL/AMuAFMrKDxWB06GTfyMzs+MKvao2uFjtfmXk/dpLoTby7DIfk5qs8ynDON0a9qEQJFPuuC2zKHnHvRd3W47TyQOR6VEkoRzIAAoOQP6VXnlYjL4G/niqAr3khbaegHao4pQT6Z60SMGYfNwetSWiqzlNmQRjNV0Mt3oNMysAoyPemOyt8zA9KSZPLbFJBvcheCM0xXbJmtpHCngAr8ue9VwNrkSDGOtXr6X92qxnAUYqk0m4fN971oQSSQb12kdfQ1dsJja2U0wA3N8oPcVmc5A960rdBNp7R92bKn0IoYo7lTzCxO7nPBPtWjB5kekMsZO2Q8t6EVmSKVbZ3HFWIXd7U2/PqAO5oC4QTPFcIGLYPB5q1FKscz7SOcjntVW2tpYlaa4VljUcFh1+lNtJkEjGRAwJzz60NFRkDTSeWVVsZJBxUcYDRPuOCOR70yQlju24yTSLnJ/ugUEt3JLfHmBWGQaluD5bKnX1qCMhZEbsOSKdcEZ39SRnHpTDoOilVSQwyDUYUM5Re54NNHTd0pYmKnd6UEkjR+Szo4zg4/Gn5VsqpJO3vUTtuPXJPU0xW+cDpg0FJlixkkSYKj43HkVqxazJYloclkyNwzWbpqL9vB6qATmor1v37h8gk8UrXY02kaOt38d55bRx4Ujrnp6iqtvs8jJ5wc4NV7cny2TG5T0+tSO+f3JUL2zQwTFkt/JQSFwA6BgPXNQIqkHnPFSXshkCKScxqFx7VUXzNw44zTEx15u4Ve1QqcKc80tyxeU7D0460w8pu6EdqZPUmRkaIZY5J4pnKqc460QgFcninBQPlbv0BpAKoaRwg5yO1XYrq4tkEdv+7DDlgOT+NQQMYW3KpBwRmnxszqd/3weCaLgkNKu+fMyTn681eg220IYsySNkcdajt5jGC3lglWFaKSlpiHhAIP5GpNYpE+lWCXE6q0jlGA56c1Y1O2tre/mgh+cRLt3H19at6hfwGwji8tYZ4Bw6dD9awS02JvMbcZRlCDnPrRYbkKsgLHBKrx83XnFehf2hZ6hpmnrIQTbwDKnuR2rgdGsHuGYLkhG69q6CaG2s4kiR8TbM9aLDUjL1WLc83mMFhlbOR69jXMyxyRysjrg5711MazyBzLGXXljxwB61e03TbPUId3mIwjyrjqQD3o2JkrnEK/lP8qgketTXV9JOiiRVCKMAIuMVb13RZtN2ybvMgkYqkg7kdqyTnoaozYm45IzkU5HRQVdcg/xelNPBGO9K3ykK2MkbvpQIv2CKUkkkm2xKvB7k+lRys33xIcfwnHWqkjsH8rJ2qOnvVu1mBVYmwVYYOR0PrSsWmLIqzQI2DvH3sdxVRiAQDnPardw/lx+UPlYHGRVe8lWZQ23D98d6EKRGXZiQuQ3tUR3E5OeetSQyeSdx5I7GpLmTzmLgBVcZwOlMkjiZlbrV35XsdxXLb8D1xVGKNjIqr/EanZynyq3yg4BFJjuCJI0gVEz6rntUm3ZZyNyMuAKbFJtUNjJVsg5okZvMjZjxjke9ACQEhZIezgZwO4q3Zu0NvK23Ox1bB71QWZlO1Ww3XIqwzt9hcsSWeQc/ShjTNSK98y+ssjcVXccf3jzVyG6LN/tF9xxXNW8zxXCTA8oRitDTJXnvtqkjJ4oZUGjX1ER+X5mSXk7D0zmoZo4WtIZCvO8gjNP1F2kWCSFSAg2NjpkVfsrFpYpCyfLtV19vepL9RtlYRQWymKRgGyHVuig9SKwZZRDO1vGqom4qCRkmuquYnbSXdV37lGMHkDtXMXDeY7NOo37AcdMYoCw0QtIwKKBtI6H9a040uBMZDHmJFxyevvVDSo3a6jf5grDGccVvyb57crFHtij4HPLetAyTRwyW/nBlYynbg+1aHniO9MMBcqRyffvVCxs5HzvZolBAV/X2qawvra31Qnjy+QxP8LdjSHc1PDE8FtcXDPI4Z+OefrxV/XfJt2aRmEimMfKBjcO2Peucu9sjC4QHdj5tp4GO9SC4uLxCQxZAfvMelMdzoLNI5tGEcUUjDblwvbnir8M0405bNUHzybjk8AAcVgQaklqWt1lTBXBZe9PXcsEjGdm+U+WoPJNAXJri2EjsyTAbc/OPX0od5Lm3jhBChVOfUmsvT2uZbkQyO0KkdxV8KV3SLOrKBg/X2qQH6ILlbxHUckHfnoK6eMQyws3mjcAMqD0A6mudsbhlYC4z5MgwoHFKt80Ux2gGM5Qgd6TKidNp1za2qPMjrtPG0itfRdRa81e3gkYiE5BYdFXFcjHLC8CSxwvJCVK7B2PfNbHhuNoy9xJMIyi429gKUloVF3Z7RptnDAIhNdFoiPkIbrXVaJNbx2z7fv549xXjum6/Cyo7XKyIrBV56H2r0vRb63jignVd28jO49Kx2FOJ3tuytaoyH+MfyNa9t9wVh211FMvlou0qVJ4+tblt9wV2U/hOKe5YoooqyDUFJQKO1USIaQ0tNoIA1DL0NTHpUE54NMtGVfDOfrVPtVjUZMGq6sGrJo0iJSYp5WkK1NiiM1YtGwcVGVqSDgigUloa1u3y1KDVW3birI6VrEgcWwK5jxT4qsdHTDMZZf7i1qeItQTTdHurxuRFEzfjiuD8B29lqmnLfX3l3NxcEuSxzim5Et62QH4gxmUGOEsSMkbuQK6XRPEFrqVsZRMNv1rG8YeC9MurFpoYRDLjAeLg15MLzU/BeqzaXeM0ttcIWilHb0BqLtFI2vHOoF/GIks5UYiJkAPOMnrXhPj6+fzJrFY980TnfL3Y+teg6DqBuPEbNfHarAtu7ge1ch4mmh04XqNp53zzFkmcZ+XsKiTubQep55o1ncapceTkoMnGehqXxBotxosyNcA5kOcGtjSZm0e5W78kXEedxUjjNY+s3WoaxqQmujKYS3XsoqDVsx7yeOXKBSqg/lWNevsOxVwM/nXT6naQQ2zshBAGc9xXIy4ZgWOR2oQ7kUsnLFuBnjFRiQyZ3dhxT51UE8cVGh+bsKtGcr3IsEk56VetSlugfcA3Ud6qhRvwWyKfMoXAXkYoYo6ajpWWQkhSc1G7EkbE2gcZ9aVMtGVXjHJNQhmLDrimhMlutu0EEZPWqvUZNOc8+ppDgLzTE3cTcQ3P4VZtptgaNvukZB96qZyM/lQrMcr27UMSdixcwyRoJB8yN901DBK6tnoR0NSmZnt1hYDjpUAJJK4oQOxYuJ5JiqzyMwHQE8U3aoI4IqHHbrUgJwBQA5yWA6YHQULwuaIxucA9M1NeJ+9BC7QBgCgCHrljx9KfcbWn2r0AAqHceg7dqkjjbYWJHuaBIST/AFYUDvyaa/yp7Zpx+U0yQ5b5uhGQKAHRYYcGmzH5vl4zQnyrTZfxxQMsWEoScDPXqadf8z7hyM9az432yZPHYVfEm+MofwNHW409LFyyRPs5uGUBd3UdqpO2ZHZssP4T71LaSN5EkHJydwB6VE7LGdjDipW4+gnmeWqlhnnJFQySBn8xU2Adu1LIATjBI7H1pgVivzdM1RDZDKvzelJGxD7TzmpLhRvXGaWFDuJPYUBYdbBS5D5K8nApshJb1PepEAGDj60+SFl5PKnoRSKsQqSQQCRU9tyMyDcOhpAvBqxCqBAue+TQ2OKNPTrdbiD0IH/6q1dGtYc+Zdvkhsk+vrUHh57aOFndtsiA4yOCaq3s7KH8on1GO9Rc1sQz3EDO/kq5JkOVPQrVtdIkWXz4ZEETL8oLc81XMKvGHgXDnG4fWtrTEhTbG/AxuP8AhVXE4jL2K4s7KCODIQfOxA5bnpU9vBA1s2o3kyIxYBU7kdyaNSlmupQIVIhUEA5qnPbxNayxPMXfaCOOgz2o9BJE0t7F5DrHKxBHOOMg1j6WLi1mmmKvHCnzfKfvAGtOzjD28IVgcAhuOmKuxaUuqDbbybsDJC9R6ikmNxuWNZuI9V8Ky4VPMjAlBX09a4Bgjt3GBxxXd2Nmtjo94qvkRxMoBHU1yLyW+4zMqqD/AAep/pTFJXM8REYLAhR3piRmSfcMkdz6CrdzdtM48wDZjG0cCqheRm2KcZ4GPSqMtB0q+ZL5m4AE1LDalXH76J1JJ4bnFRZUuQOCOPY0q7SNuwFuxzQBYuBFIoXdjup7/Sq8sflcdWP8qu2ar5PmNCrYbFSTok9xHdxqo24Ux+ppXHa5kmM9xwaRCAqoeCK2JLfzGLNgfvBj6VkXgXzGKnAyQKaYnGxKrKoG3O/19KjVedvcmlVuh46U6PIcMKBCDdHKdvJHrS7soOxzUiqXYtu+Yg8Gq75WUqDkYoAcBhwcc1NvzAIx1LE1B83G2pkKxlWb5mJ6UMENP7uTGNwxzV3Tcw3O5SC3BX0qnIfMJPcVZgcPbqu394OAw9KTLT1Ni3dLi2eNswyck56cVp2VxcJpiR8kmTg98VzcTvsjEhyc/MT6V0dgytGFjIwMMCe1SaaNF+7vLZY1aM+xXpg1gXMUc1w7FWJYcn0NX5ohcNsSPjfx9aJLfy0MkzY2nBx3oGO0u3lRI40y2BzkcZzV6xgIl8lWywbIz0Gaq2V1NaIrhtwJyWP8IrYsHhezOobDjzNp56Ec0Ai/ZaessZhmLbHbkDrwawdQ0e3k1GS1EzIv3w2MD6Vu2l5ALu0kZHImUnIPQ1Hr9p518WCkYYsMHHHpQxow/sdxEDHGWXjacj72KjtlNvKHnZvLz6cZq7JdzMeDjYBkdTxUc0kE1w80kpI3DcpHGPakMUxiGdnjljaR8lc/wj/Gn6dN9mcPKWYu2AT0Ge9R/Mbud5o1cr8qqPQ9xTRLHBGI3VpFlJ/dkcj0IpiNSRGwjzNuwdu5eeOxoZPIRmXbII/mC+9VbK8kiuJl2iSHATp1zVgLGzIkcxQZyxzz+NAxsFxcXDhioBVsqDTrBZHuPnA+Ycj0NO8iKOZ2UlWCnAP86v6fb4DSNNGJGGOTjikBsWbLb2yhnxxziqUrS2QNw0jASnDR7qs6owt7OKSOFWZePY1h20c95qBZgXZx93PC4pS2GtDpNPvLCRY4wvlHOSoPQ+tdpaeIprW3FrDN5nAxkcivObWzkWQF4wZhzxWzo008d2I5I1Z+oDe/esrGid0fRXw01G81GGSS7ODtTj8+a9JtvuCvJPg2GQXUbb84Qnd178163bfcFdFL4TirfGWKKKK0MjUFJ2oHSiqJGmiikpokQ96q3J4NWqpXv3TTK6HL67eLE4BbHNFhcCRRzmud8a3Dx3C4Per3h6VniXJ7VDRMJXdjpk5FLtpIPuCpKzN7kZHFOj+9Q1KvWnYTdy1bnmrLvtiZvQVTiPNWQPMiK+oqiTG1e2XWLOeyZuJIiGPoCK4LwNptno9tParcE3VrIwcE9RXVG7udF1ieO65t5uUkPQe1c/a28C6jqF6hR2eQEEH7xPapb1I6l3UfHEDCPTbK1e4u3GSp4Cr61T1G30jxXbtJ5JM0aeW3HKMKfpmh/wBoeI7m6RPKkgRYwe2OtAtX8J+JftswMllfsFkPZX9aLjbaOP0L4ei0vbjUdScuI1O1fQVi+ObHTdTeC32L5YcRqSMYFez3z2t3uljf90R+8HqK8G+N+uabZQtaaeyxYTIOeSabSsaxPLvHF9Z+Hr650vT547mEtsY4ztx6GtXRdW0pfDH2d7OJxMuPNI5zXC2VpDdxPcXkgMeC5OeSTUNzDJFZ7re6AgVdwQnoazubdCn4kuEjYRxjavIIrl7jBYquBiprmaSadndi3pVSfOEY9xzSQ2yPLHPPSmLuLc04KM4VsCldADn9M1Rm1fUbJ8qZXrSE4QDqx61E+WfOaUHnJp2E2SxPtUr61Duz7UetN4A4NMVx2KRlzS5/SkJ/OgQ0j2pD8vNOz0FNJ3cHtQAP9xfX1p6gtwMUIq5pS2zJWgBu32o3fPQ7DaOeaRPmYUATQDDjNXtpeT1JbA/KqAOOtW7e5RWRWXGDnNJlJlbZtkK7c881cjtgyjavb9aE2yOeQN3U+9SadceXMY5OxGPpQxooSwsMvjgE1CwDMM/hWxcpnTnl7FiQPxrIVh5hXrmmJobI4B4qJ3PPrmldsfKOfeo8ck0CGuucMPxqRJCJcgnBoj6HPelhU5pkosxuyuGXk9qmlVZoA6kCUNgg96gzsmUHBApYzht4+7uqS12BFkVQWXj0NSKqvAfmUOD0FS3MYEvH+rwMVJ9lByikrkA9OtJyKUG3oUXXkA4NSxRjbjacmr0Vh82X6frV+301WxjPtWUqsUawot7mTDZs5BwRn1q0llIuFYBhW9DZBcZqTyF/u8d6wddnTHDpHPPZhwNqgVKlo5iKhQCD29K2Es8SE7ePSrNtagYBXr1o9sV7Ew7e0kUMByKdLCzMAV6DkVtmzCkjoD+lC2ZLbdpYkdqXtWComVaxsrBehJ5qW4V1Uq3DEdavPbBSfl2uB3qORZCfubumB6VpGZEqepY0CNZLow7yzMuI/TNZF4s321nIwoyCO1dJpES295A0f3gCxJ7HHSs2+ijuLqVdx3PHuVc1smYuLM3TZAbeWFkZW+8mPUUulX11p18JIQVLOBhuN3PIrodDsrOS0tZJt24SFZADjge/pWV41a3e/MVoytjGNnQewqulyL+9yl3Wr23kt52jkCNksT15+lcVKizW7zx84fDDH61oXTJDaNEDumZcyHsPas/TpCo29/Mz9eOlCYn2K11HsuPKHtzT7JPKmlldcmJDgH+90FLqCtJumIxk56VIssbWr2zY85kDFvXHT9Kq+hFrMz9rKMsOp4NTRY2O3cdKQYxtfkdqbtaMNH1GeD7UyCaC5aJNg5w2cVaWSJxE0ZweMjPesvOelOVipXIPNFgTNlmDRbfMAfJIOeKyp4sp83XOTxQGL4UfpVmzjkmlMKsSME4o2He5UeMxgbmBB6YqWdQhRkcFSOAD0+tV5U8tijZ9aaJBtBH40ybFqMB3HzbcDvSPCwYdCCeD6023uUB2sOPpWiIRcRSbQMoM/LUlJGZIpR+TjNKqsqNJ1wDzVh4g6oxZcYJOe+O1RMisHG7YO3vTJIo2JK+3X3q7amRIwvR5G2qD29apwho2z0wcir8X7141HJAYZ9zQUkWLeLIlbkqgwT6nPAq6txFb3ij5hiMcA9D3pI/LtrAc7f4nzzz2rHM2+6DR5O49z0pFXsdHb6gQw8rG7JLZpNQMjWXDEsTk+4rJsTifpuXJ3n0966SS3a601Ft2QsuT/vCpLTMuxkjjtmSRsktyCa6XQZreXSLi2EmNs4kZf9kjBNcg8DLIY5G4z8xHatLRLoWsrMvyvs+XPdfSgo7DR7m0t5VaAC5lT5VWRcKo9TTp3Opa19j8xVjgwWftXKW0huLqWRHYE8sorqfDNxDZ3BN0qHfkZI6+9NCa6mXrNosmoSG2Vo0HTJ6+9VTaYjDXGSw549K6iW3gW7aFXE3nRlmb37Vn655NjGhaHc0yD5QeMd6GhpoboEL3BMkUZ2j5VL9cetF8rLM0Kxq6cjcRycfyqC21K4itnEMIVB+JAq6kzG1+1JGSC2ACc59aQD7OGN5DHbwIVUZJLd8VDPYtFKzNkI/zSEjpWrolpPPazTYVChB+Yf57VDKrztIvnhju+XnIbPTFA0Zszqzqnm+cqj5TjnHpTbqaaRIyuc8jFSKGCyu0YRkxj61LFELpVVjg5yfYVIFXTtRkkaKFizRs2JFb271sNavY3CXtq7GJ/l5HAPpVe3sYFuTHwAOePSujRY7qz+yBdu4YXHrSbKirmnpS2jRmbdulKjG2tBLFJLyCaEhckLhhnIrlNOuLjRLuSO4UsFGFNdP4d1hZ7uFtoj25apaLTR7B8KmjN/eKGcyRoitnp1OMV6vbfcFeV/DC4huNSvDEyH91GTj6mvVLb7gren8Jx1/jZYoooqzE016Cg9KRPu0p6VRI2kpTSUyQqle/dNXKp3nQ0x9DzDx7/rFP+1Vvww2YFqv4+XnPvUvhc/ulqJbkU/iOvg+4KlqKD7tS9qg6WI1IvWhqRetAidKsQtzVZalRsGqJHX1nb3sRjuIldfcVmR6BYWpDRwqBnIrY3jb71VuZDjtikxpFDT41sNRunKnZMQRgVY1qzt9R0WW2uItysp+qn1rn/EXi7TtFgnnuJV2woXOfavKfC37Q+j6jeXVtqgNqjSEQ+47UA0bPjK48QeF/C9ykMsRQocTSfeVfWvl2RrvXtQuLu/uJrglTtK17/wDHDxRBqHgG4+yymTzBt3A8BT0FfNuk+Ijp2nzW0Ma+a42hscrUyZcImFcXU1vO0cbNtViADURuJGjdnY/NnHNSOm5t1w2W3bjiqMswaRl6A8AelQblNGbzMbsc/nS3PzN3pVj2tk/MR6VFMW388mq6kPRDc8jFNbLHrmlBwPm60zfkjHX1pmdxrD86RemakYhs7utR5FMBe1NOBSqc5pCODigQDpnvQD25pYuGwx4PFS+TsjVvXpQCIuV96Uj5S360DlsZpxUhcZ4NArjIsZH1pX6tikZdoHNJj5WOeT0oHcYF3MMkU9jtIxTQdp96VtrfXvTEiRW3DmkHLUJ8wVV5JNSKuEbI57Uh2GsWHKseKQyuzb++MVatbJpGwzbfbqaZd2xt5doDBfcdaAGrcSCLZu+XGMVCSDhh6VLPHtHbB5qruznb2oGxpIVWamrknpTo8kHOOT1p4XkYxTJEK5IAqSJdo9aFUgH1p6KTjrSKSElRnfd2Iq3Z2waIqynk1as7PKgtx6CtW3tfl2gAVzzqpHVTo9WUorfc+xlwo+6avxws7jag6YBAq9a2qqucfNVmGPHHGPauadVs64USnb2S5G7n1q8tsgACjFWoYOc96txwZbnpiueVQ6oUikIAxwF4x1p6Wp4BrRSEHgDFWEjUDnGazdQ1VMzDajGcU5bVQvetER8AAUGFulTzsrkRn+QON2DioyHTKjqa1FgJPK802a2XaOvSqVQTgY7xM3DD6VGwVWC7dvbNaclvtG7k4/Ss65kjE53YO08+9b05Xehz1YpLUjhzGxw5LZyD71XitzPIZpGAYA/L0OKs2N5HJOimMCPdjOOtbN7aWiLJJJJ5MsbcccGu2Me7OGUvI5qOyuHgaEs8VuG8xnbjA9KxpCsczyrycnyx9O9dXq1602nmGPJQkM2RxkVyl0h254we/pTlNbIUYdWUFl3mWKTG9j1PrSRRnZtClZkbcR6gUSw7lPZhzmpLPc0indtdR8pPf2qkyJRZHfs0iMq4Cg5wPes24yt4WHQHBrfMP+kFtoKsNrL3FYurQtDeS45+bOfatImExrrulWLG3P3afDCzko3+sQ9D1qOWTcY5Od+Bn6irdyTPIt5CRvYfOo9R3pkLcpywMjkEYxzUUrEc9QevtWmzi8XgYmQdP7wqldQ+Wu7zAM9h1FCBqwRqyOEXqw5HetTQWSG+EjMOBgisyw/eXQdm5J61YkBjjW4XIbJNMESa9FE13IYwdqoAMetYsi/LtA/H3rSMhktfMZuHlIYfSqZ+aUtjC0IUmRWyyNKI1G4mtexYwmRVfJ25P4VUfZHbjavzyNkt6D0qWBcQMw57UAtxm9mHlr0BJxTWOAcjO79Kau5TwcE8VPKFaFdoIYfeFAJEQXNvn+636VYtm2jcp5HvTIo8xFWyCe1TC18uNZckqT6UrlJWHO/nMwYnDKCfqKry27W7q2QV68GrYhXLgHIVTg/WoY1IXefmA5FCAls5PLlfa2VI+XNXNPu54WMhO3YSPaq8VssgSbcTnkgCpLjIULu+4MgexpFJGtJH9ptQ0YGHGc46GltrNUtjOyl3XgLnvUljHLN5XlkeUnUY4qS82LGsZk2BtzfL2NFirjbAG3uwxj3RnlgfSukRrM2ErSPlYnVlUddprCkvIS62eHM5wAQOvFQsJmnYqjSnaPlPf1oasNO6N6XXFupPs9vDgx87sZLCqD3SXs0UNwzEiTLcdj2pNLlktdzpCu/Zxnr16VPPNZyagmox7I5QdpiX7u49TTEOtruNWu445IS4yFX+6KrTGPyl2yMEJOEDfdPc/Sqwik+3PkIGdyNwHJBrpbOxtYbQmR0ZMY3fxZ9KkoZpd2W2rLK8cTJg88NxVa33Km2GYGQNwMe/apZHVo1ijyHc7ckdqjmtvsU8n94ZXaPXFMZLdPN9gaL5DOJMsVPb0NJZ4LhrjKL1z0FVbaRUtnuGXbJuKoMdu5Naekst9bBnUMIxyM8n0xSsCLsH2UfNGzb36AL1rRsYvJlRNr7+GX61km48mVY4oyG5YDHQD1q7Zal5xDSKdw+6wPSpaGjXMDahdMswyc87q6HStBs45oppIttuoO/a1c3ZXflyZkkBY8g+nsa2LHUt8ziZcrjCoDSaKPafhbb2US3EloEw2zGOu3nrXp1t9wV5J8HvLEl1lDHMUQshPbJ5r1u2+4K1p/Cclb4yxRRRVmRpJ0pT0pE6Up6VRIyg0GkqhMO1VLv7pq3VW6+6aAR5z47i3Ln3pvhdGWJc1q+KbfzfzpuiW+yMcVLFCLubVv8AcqamxrhKNwrNm24PTGbaM05mGKjbnGKAsTK3ybm4FKtxCfusDVW9n8qHlT9BXNpcstw0kLHzN/CnvRzDUTsI7hHDNuAC1nXV1uMrsxSNRnNYyaxCgEUzqkij5xmvPPip8UtJ8Pzw6d5vmebzL5Z6LSvoO1jy79ozxkt1qstlpzOsTcMR0YjqK+d7uWSS8G1mDZ6DtXf/ABQ8W2Gv3JNpAyurllYdNteewSEuJjknOOlI08jobjxHqjaUmnC6kkiI+6T0rMt3VGBkYlj1q8kHmW6yJEd5HYdqYuk310QIYW6+lSO6RWu5oypGccdaoELJkqQcCrWs6Ze6beNbXaMkgPINVJESJFbJznmhIL3EjLR5b+EVFMxPOcg9DU1wP3JZSPnHC1Xiid1IAJNUKT6EMqlX65+lJjBqcxbGIk4pkm3AxyaaZnYiYCmACpKaMbwoHJNMByRlhuA4pCh9xVm8LR4jUY4/Oq6uwbpmhMGrCeX845qWaUsyxr0UYFR+YXzximg4J659aZIrDGTnvSBiRS5zx2qJ2O8qKAF3EnnrTmOAMUBSRlvSgcKc0CI3BbHY0jfLn3okHIFPiTzCvtQBJZnY6segatCKMNdZXleuaoZ6gdKs2k/lnbk80mXF9C+91Hby5TGaTVdUhuhGIwWcDBBHGKj+x/aD5jMVCr6dTTLa1JkJVCSflXjvSTshtNsq+ZG4MW3aD0PvVRVwSO461palZG3nZSyluuBVCVvn24wT1NMTuRIrMT2FSZxwtL0XHShVy3FAkh0abmArVsLTLAnkA0zT4Nxxt69TW/YwBcYHy1zValtDso0urC3tzuBP4VejjzkBakjj6Adau29v69645TPQp0yCG3PvVy2thkZXntVmG3+bhSTV6G246VzTqHTCmVIodx3Y5q0kOMEflVqC2xk7auR2xY7u3bisnI2jEz44iT93FTx2+76D2rQituPWp1jCiocjRRM37N0IHWn/AGUAEc59a0lj3dsCnhMfLjOanmCxlG32tnoaieNeMgc1sSRDGMDNQtbru6fWqUhOJiTxA7gB7cVg6hb+ZJBbbwiuCzNjkn0rsnt+ORg9qy7/AE/Mn2iOINIp+7XVhqqTszlxFJuOhmPpMNqiQo4lkAB3j19qivVkkCrKzHChck9cVM+oMJ9klv5bdMntViVIZIC27DkZGe1bzjO90YQcbWOfuY2SBk4JJGOelZ88G44VRxyfStq5jC3BXOFHOao3UZD98Y/OhSFKJzt7HtJ+XnHaqG1o3zyK37mEsOPxrKuYckGuinM55xKq3EuGkV8OBkZqC+uBJOku3duXDD1p5jG4Kp5z1qvKOQfT0rqRxzRGqb02jquSPpTVkkjYFSafKDGy4/MUh+ZM9/WqMmO81gRKuVYntTWbc5z0NKR8q+gxTfvSbqYmLZt5M341dvZVmCDopHGOwqiMeeT1FaC+W6JnAYDmkwiigA0amGTpnIPvUkdvkPtZWHTIPetCWzWS22ocj7yk9jWbEzLGxHrzQFiOVWXarep4qaxkKiRWOQRkfUVHctukDdmH5VDvcHFMS3L26OQ7XXaSMqff0pYpNwK7e2Kbbyjyyrx7yefdT61YEaXLjblWxub0qS0QsFZvk3qSe5qZby4jACsCsY4Dc5p6QrFtWUMd33cVC0TSsFSNgh4U+9A7EsV0JnlOwRq/LBf6UlsG3PkfJtO2qxDwTFHX7h5pskzGYmMED0FMlMvQStDNtY/Jt2n0zWkyxOpcLkbccd89q58yOykZJ5z+Na+mG6hsPtKx+bufOxh14ppA2W9JvpA5jVWjQDpnqabdFTcfvWDpuJ+U81oaXYTX9zCpZI1OSAB39KfJp8dvNIJpgMPtx3JPU0WDmKUepXMrpNbxJCQCqyMMn/8AXW1YxyLZqZmxNIDjHY1htIsaIVUFUmIA9uxrWMk12j4wjqQo56DHWpZotCzYETM1nNGsc5UqHzyTVGZVCLDMyQyqSQfXmr8lkkkcM6y5YEYdTznPBrNaBryaSSRMyRufMK9cVViebUvYaQmZFLFCCGHr/wDXq852uJvMVWwCYz796orE0axNswrEF8tzntxTpYvKRdQlLOWbBwc4FSaXNcSW9sUuwQ0xPQ8gYqtbSLfXE88m5VYlgfU5rHmvEcMVJKliQDxgntW3oii5jtkdhG8jlSMcD+7SAXWVWC6ii2FoGQcdxx1rP03zJIVhTfCfMO09Oe1aXiVpre9KSAb0jRCD2xVd4w02ZJgschGFBztbsfpQFzWhe3kniDyFpCojbPf1rZOgTRqZoQdgIwpGDiuL0xvJu3WbJAOSe49xXQReMYJLd0h1AtKqDajj07e9NITepLOjwSmIsWbsB1zWlpt6sSB2Pz8Alhjaaoy3aOPljTzHUMW75rPXzHuI28zfGRwPWpsWj6E+A17Hd31/tm85/LQsx69TxXuFt9wV4F+zqsceo6ikYH+ojJIHGcmvfbb7grSOxy1fiLFFFFUZminSlPSkSnN0q2SMNJRRTEwqtcdDVmq1x3pDic3rEYZ+aLCMKBUmqffNFmeKm+puoaFxxtT8KovMATVqd8Rn6Vz97chXPNRNjhG7NL7QpOO9L5vcVzc+oKv8WKiGrDdjzD+dZOVi3FHTT3KBC8kiqAO9cDLfLPfXc1vcDOSuQcqK8+/aA8XahHZR6dpk7RIfmlZDyfavHdC8VeI9Fhdku3kgk/1isc5FJyCMWntod14p8S3lr4kvJmuHKquwLu6mvINc1D+0dRmkvBI7MeGBrQ8V69Hdyy3NuTtdcspPINcbY3Ul3cbWYrk8Y6Ckk2inZbD51ijuCsYcqOuVqSx05ZpywB2J8wWteWyMhS1hG99pZiO9db8O/C1rqEU73Ehjmi5EfdvaqREnY9E0rwfp/h34bx+KLixS8dkDNG3QZ71B4Yv9C1/QrttOsYba4iOSMfM2fSvQta1PRZPAlr4cjlAmcCN4+68V863em674f8TeTo5bzJtxVB12/StdjnVyr8X5I7nWjcvJiVsAqPYd6xtL8NyalpE9xhYxGpYu3fFW76zv9d10JLCRNuCvn1r1GOy0XRfC19p93exG5EHyREfxEVNrs1T0Pne5jKStGh3he9SW8jQrt28mtV44be6dpIztPQGqU0iNnHPpik2UkUbphI27HXrVbrk1PcHFQE8fWqWxMtxp6Ug4IOMc04AseBSdDzTJL96qSW8bDO4is6QMpCirYm3gAADA4ptyoZEdRjJxihFS1IFHX6Uq/wCRTZAY5Ap5oHQ0yBDlcsaQf3sYOKCcnb605lydpHApDANgD+VNbccjHNPIwflwaXdgUAQAFlx3FWLGPexA7dahX72RVm0Hl7n6eg9TQJLUjkXy3ZT2qJWIkVscVLcM28seveoSOjdKBmrZ6j5cQR+gHFamjzQzvuVsOvJUnr9K5kMoHXiljeRH3Dp2IpWKUmjuNa8PwtYC+jjLlvvbG5U+9cRcLtmKnnnmtGTX74WxtWkyp496yXky/wA3c9aYr6DzyeORVyxhLnH51Wt0OPrW5pVrgbm61nUlZG1KPMy9ptquzPetm3iyoX0qOyhIUCta3hHHXP0rzpyuz06cBLS1JxwK0I4eRjp3qxbW/O0LxWjBbcbiPwrllI7IRILe14G0Y96vxWoA5/GrVvbgRg+tWVjUIAFrFs6FEpxwqpxjIqwkI9KsRQ88CrCQgDntUtlJWKaxHk9KDCSOfXrV0x9xxSiPkZ6+1QWU/KYLndTxHxV7yM8cZ7UgixxikIp+WuDUboMcAirrRjJxxTGVc0CsUHi61W8p8cgCtQr1xzUUiHGcAU07CaMO+sI5hudQW9ao3NlvtRASTtPB9BXRvGDVK5iIbg8eldEK0krJmE6cZdDmbu3UZBx0wKx7pW832XpmuquIBk/KPrWJqUQyWIwwNbU5mU46GFchgpAGBWXdruymOB3rc1BSsDbe1Zxh3EbsH/GumD6nJNGBKpUfKuKqzIRyOo7Gtq6t/nPtWdOm3OetdcJ3OWpDQqzqTGPpmq3erBJUE9RmonBPzDBFbI5JIf1jB9v1po/1Z9T1pNx8sJx1zTukD8c0ySBDzx0q2n70mPo45B9aoodp/Cr0fAVm/MelDBF6yut0DRMMTDlT2NV7Zd08icD+If4VXjk/e/N8p/hYdqnw6yLKBhlPOPSgaF1KGPKvACCB86H+lUpVAbjuAa1bmMymN1IO8YJzis66UqzK2Dt6EUIJISBnVt2RtHXNXtNUmCSYk43AcdazFb5Dk+/1NXtKuGjJhxlX6ihoUWaNlay3l7vVj5aH612lvplrJF9olaONVP3c4ANYulzQvF9mhVYzg5f1x3rJvdUuppTGZlAQlUQjgmhFtkWv2axyfaFZHEkhBKnIqi9i9vFHcpcR+YTkIDyB71oqjsE8xVjD/MFI4ye9O1bzPt0UrpGFVAq7FwrAUyG7sy8F3kLAAk5O0VvaVD5kMX77yzEu45P8qxoDBNcuXm8mPJyMZzVyyvI2v/KyUhP8WOQKAujYSdvOV4mKhclSODn1qaOFLu7UXCtJKx+Z0PQ+uKwrW+dQY1XLZwpI9TXYabb2kNsrvN84XLoo6/jTuPl0Irvw7fWcHmLAPs7HJb7xH19KyI5Tbu+/Lbm+b1xXYnxJbogsiuxSh68hvbHrXKT+W90S21XkJKrn/OKUkVB9xhuQk0fllguAA3bGfSsSa/lOozLC23fJnIPvWpJG7R7g2FXOMDg1B9gUeTIqk5JxgZzU3KsaPmTyXSXUjb0CKhUHofWtK6aBrfFt86NgMf8AaNYEEk8bbFJ2qT8pHWuw8JaOmoWcqQMSuBvXup7H6UkPZHLweWXMcisGVh8prV0692mTDCMJINpHJzmn6hprWmszWkcbPcBvlB54rOS0uIrhWkQKGY4Y9MdzTA63WofOVNScibzY8OByQcdKyXiNvLEp4xg467frUGk6q1mfs75niOdy9OfarWo31rJEjRwunYjvj60aBqM1SYmycBwhLbUwMZNcuunyW2ox7irDORtPU0a3r4jkkjgYmQHCj+771l2I1C6k8zc45yDQxXV9DtrnUbuKBFhUlvunjJWlsY7+G08xWmL7t3zDoKTwZ9pa+2zlZWb+Fu5r0PUnso7WPZxI+CyMuCuOoqdTRas9B/ZfmkudQ1OdmGDBEMD1DGvoy2+4K+cP2XXQ6zraLGYz5cbEf8Cavo+2+4K0jsctX4ixRRRVGZopTm6UyOnt0q2JkZooNFBAVXn6Gp/WoLjoaConPatgNUFpJxUut8ZrPtJOKxvqehTptwuac75iP0rkNXm2yEV1DtmKuW1WMNKTUzZ1YSipSbZyniHUGt4GfOMCvPbvxqY7lk8z9a7fxtGBp8p9jXzfr948WpyheuaunSVQ4cdeE/dPRNY1C01dG8xkYkcZriLyyS2lkJVniOcYPT3rLtL6Z0YKcOOmK6DTmSVVWZtxI6eppTw7vZE069l7x5/r0CxRuYmJWQ4JFV/CnhzUtQuP3NvIeeCBXf8AiHw7DGIJ0Xhj8w7V7N4As9HtNGtZFgUbdu7gZJrOzWjNVDndzxjwdodw3jCLTbiMpMq4YN3r0vUvBN9oMp1WzYfIMyKp6VpeM9I+y6+niWzVYpnIVU7ketXf7WQaeRcXMZhHzSmQ/eb0oSJlCzszynXPEUcOqPPG0kl2TncwwM1paFp2oahaz+JbqQmRIyowecVS+IV9okl0LnTERZozlk4wfeuT1PxZfvY/ZIJDBGSSwTgYNUmYuB0/htoIdc2zbULSb/Mk7fWo/GV9YtrV/cTyRzyKo8pkPyn1NcZ4f8QR2cdwb0tLKVYRZ5AJ9axr1klj3CR2kJ7HjFO41Er+Ibs3EnyCscllYfNj1qxPkHr9aRYmmAxgkCki3EouSWJBzzSKjtnCnNb11bW1lp4YgGY881kpuDLKmd2ckHvVJkOAW6Bch+Gx3p7pHJAflwwqS7hLWouMYwaohzjrzQtQbtoLGGWQ4XPFLJkR7T160sc3l5b+KoWdiSWzzTIGsdzDnpSg8kCmp3NKAVamJE0aL5gDfjTS4UEdh1pjsVG4Hk0hORmgdxwYH5h0qN3zkLSP/dWmlVVgMkgUCuPg++flz9as7t0udvA6Cq+cAEcA1agXEJk9eKGNFWWQ+Ye5ppP7vLYznoKJsscDANIigYBpAhrErn0p8bcZqOU7u+KZGW69s0CuSFfmJY85pyLuA9jTuG59ant4wSAopMpIt6fAdu7Ge1dHpke773AqjplvgKMZ9a6Kyhyw+XtXFVnc9KjCyRcsYuB71sWEOcjH51XsoORjjHtWzZxAevNcM5HowiT28OQO9aEMPzYpLZORxV2OMBs1izeCFSLjGMCpxHwM9vSnxrwKnRc1mzVEMMePoamVOKkVMHNOC5HtUlECx9yKkWPGOlSqnOMcU4x9/SgoaIxj8KRk5J/SpkUgY604KM/dzmoYiiUOTkYFRuhB6ZrQePJPaoZV4NFx20KRUZ5FRSLx3q269KieMMD1yKXUVjPkFV505/lV6WPnvx1xVeePI960Ri0ZFxGSeDWLq8eY2+WuhnXrzWVfx5HqBW0HqZzVzlLhG+ztuHGO/c1WijVx7Y/Ktq5hBVo27jg1kXEDwHzEHy/xD0966oyujknGzuUJYyu7f371lXkas20VuyOrLkisu7RcblIJ71tTephNKxizbQSqjjPWq7Ic46etXblP3ny9xUMi4P412xehwzjqVRhZMHnFND8nPTvRKD5xNM25rS5gxjEdQKtoxaEjPPH5VX2jHTpT4yR0pgnYc/zNx3xU8cjxxlW5I6e/tSKqPy52KOc1LGI2YKG+Y9M0rlJEsYDQ8KSh9+RVOaJ4z85yrj5TV62YGUwuNp5GPUVDNuimWGQbkHAz6UXBozXG35ewqzbNtMbKcY70kyB2O38qcqf6OT0/pTIsdTp0FrcaSWjk23PPO7qO9ZUkcCv5dwxLryp9R6VnQzTW7gq20jpg8GtKSaO5gLyECQYJ46im3oCTb1LFxN51v5agliAVz2HpVvSre4u4Psc6jygdyHPKmseKReOenBpTfy27fu5NowefUUkynHQta1Y/Y40VoBHKMqxA4cetU9KsZLq5Cw53HkcVcsru7uy6y7pINvIPPHt711HhoaemWdo4CY2UEH16UmyoxMuLw3fJE8zPGWUbtmfmIHermoXf9n6NFJtLS7+3etaKO1miiDXTNIp5YNyKZ4jsJPsQmnjMEXoUzx2IpdSmtDiJdSuZdSQIAxDdR05Pam2O2fUWt5mfLS4U5+7k8n8quw29pFeQvaybxuG9SMYptgobVhNtRQJOOOOtO+pCjodvqnhhrDSomjmGDEZGHp6Vg21rJHHEu92JbGAOg9a7TUbx9Q0aSKHDTMo349AOntWHoM2HI2rLKq7SrdGHc0OxUbnPX1tNZXYV+Uc7Q3610nhjVTo9w17EyRxqNpwfv+xFWNU0UaloU0doWEgPmwlhy3+zXLadpd3d6VJFIJUQSqpLDBPrSRUkbms6s19rH9uQfIEccr29PwqPUriC5vi3lMbd/mVF9T1/WqqWslwy6Tp7BQ4AG89qtwzQ2EIt2VZGhzGz5+61NEvaxi3Ci3cvGrsznuc7RVzSpPmLSOCG+UBhkZqFyy3DNtBSROT256Yq3ZGKO3kkYZYqPl/ug9aktFW60WyN495Kql5ASVHQGpbdobS2dFRdx4QkVMphhjVo/nbJ6ntV2TTY5o4LhpCWkYZyOFFAWOdke9t7u3ms1bJkBLehrrrPWW1aRri4GZEiKuR3I71o2Wm2u37RuBt4eDgdT2qO68iMypbQxrKPvBRgE0X0GlZnsH7MJDa1qxzlvs0Wf++mr6OtvuCvmL9lCeSbxFre/A/0aL5fT52r6dtvuCrhsc1X4ixRRRVGZoJ1p7dKYnWnN0q2SMNFBooJAVBP0NTVDP0NBUDm9cHymsi1zitrWVyprMtY+a5n8R7OHf7ksjPk8+lc9qf3yK6ny/3eKwdStcuzYoaLw9WMZO55348/5Bs30NfNWvKr6hKwUFt3Ir6a8ewt/ZsvGcivmnVbdm1SVh8uCcfWuii7XOHGNSmrGdabo5/9XjsRW9pyNHfJkjbkYqht2RBip3+vvWjZK+5JHYZ7CiVV3ujBUlJWZ186Q3MKhmBCjp71GNavLW7FrYk/Jgey1nXInj00sFyB825eoo8B3CXlzdSTjdKCAoI4NYVHd3OmlskbfiPXdVLwfbHDruAjC9M+9QeM9LvrvSW1FWMe0BpUXgAetP8AEnh3VJ0+1WyuEjYMF7E1h+JvFV5NpTWcrbJJF8lo1GOlZq5crdTitTjSQtNa5VcDJY9TWDe7m+Qn7vU5rZ1WRoLbZ5i9gQPWucmmZVyOckiqRkDlnQIFye3vUUbMufm24P61BcSOeeVIFQWzFiQzE85p2FfWwt3vMh5HWrmlbWuAjEgnH0qqzM77SucnrTF3wyHBIYHIpk31LfiF5GuVHOBUNgQ0YDfeB/SrLTG4i/eAN6+tMiZLZmdE+8Mc0XHZ3uRXNwyWZtiuOe9Z0YLOAPWrN3JvlJIJqNcRtkcHtVIyerI5kKS7TjPfFBUY+b8KfEAZQ8hO0ZJqKSTc2Tn2pk2FCjI7jqaCNxY+9NOMihevsaYDpeQcevSo/ukjrindMlj+FNHykjr3NAMaDtLcc5wKaRmnvjOT26U1c496EIOTwD0q3bOF+8MgjBFVFO3p19adHJvPTFAIsXEKhFdTySePSqjN8/061ZSTna2SKqXQzll6E80AyIHfJgdzUr7QOPwqCD7zHvipYgXbcaGCJoVLf0rW06HDAkc1StI8sK3bCH94PWsakrI6aMOpqWULbh0zXQ2cfTC1mafCS26t+yTgCvOqSPTpIu2cYA61q2qkHr+lVbSPvjp3rRg4Ycc1zNnZEtwLjBGauoOnFVYBuNXIQPrWdzZIsRjge/AqVM/dx9abEMDNWE4/GobNEgVenenBc4NOVDzTyhzUXKSGheOOakRecdPanKo/wqTZxQ2URsMAe1A4AIpzqSeOtOjUlRnAFSKwzH40x19hUpTjimvwBQNFKSPB6GoSDuwOlXjzUTRjcaQNFGSPuKqTR8H1rSlTb/hVVo+Pc00yGrmNdLjP61l3Scc9K6GeFSD8vWs26twR0+lapmMonL3kPPTIrNuEeMEY3V0t7D8p4FZE8QJCn6mt4yMJROZuUZfmjG31XtVIKkgK9DjJFdBdQfMWXmsW8jVVZ9uDXVCVzkqRsY9zE28begqpONzEqDitCbdtZuKok9M5wa7YM5JorSxcbjwaiCjOd3SrUy/LxnFQFCADya2TOacdSNlBPy0iA4PtTsMp3L0pF6/0pmYzcxfDHipU5IxnIqNhlvcinxfK3zUxXNHDM0UgHzlTxUmpoJIYp8YbODUMUi43NnhcD2pGnzasuNzAED2z3qEavYoE85Wpombafl6nrUIGFb17VZtoWf5h+RqzNEDDALenapS7lQCQB0zV+ws2uGePbk7ST7Gs5UbzGiZTgNz7Ur3G1YZl41KjO0nrUluvm4ZgSAelNPzPtPAzxV5YXAO1cgAEfWhjirsnguXUFU2xqvU+tLZztcTYHrx7mi4s5FtUZTksOfaltVaBEBBVt2dx7VJaep2dhprS6aLqJAZI32uR0IPStzQtaf7PLpOqwia3P7vawyB7g9qwvDWsGwgeOMNIS4+QrlWqzrl/Dd3MqwwtE0kYB3DBp9B7uzOT1oJY+Jbv7KjmFThMj17VSt1mtrvz3Vgqnv0BrR1C4b7TG78gffP94im3RS9h/cg5HXI4zQLZnR2uotbQQz70WS4Q5TPIGOp+tOsWh2CQDC+WULDrzXn3mXa3Y87eSrY3e1btlNdTJ5UdwVXOMetJlJo6TT9WvpJltbdjuLA789fSpNTk1C0HmyI0QnYs2BwPWsq222vyFfnKkDHY1qyT3t7ZLZxrIZJE2KG/nVJCk9DK0y2eO5W+hd3BJA9AT2rSv7GPe8u0K2RlF7+9R2dheQxSQ+aWKEEqp+XjrzV+3im+RrhSu0539mHoKOonqjFjlt47xIJsHAOFYfdzUbRt9oePfsGDuJ6EVoalBbG9V0jBaXlW9qr3sMf2Z5mmw6tgKere9SNGT9olhm8ny9w/vDpXUaZPBPYqLu4aNACVA61jxbbgbNmGVevqK6Gws4lhhKqEkz8wPQ0WGmWLeN0tIvs7SbCeQefxqtBsCPKS7fNw3vVuVHW6IhmWKFc5Unv7Uyzs0nhaJpCImO4E0NAmet/ssiH/AISTWmiwc20WSP8Afavpi2+4K+bv2XrUWuuavHtwwt4ucdRuavpG2+4KuOxz1fiLFFFFUZl9O1PPSmJ2p56VZIw9aKKKCRO1Qzf0qaope9BUTC1Vcg1Ts4+a0NRGagslrC3vHoQnakWVj/d1nXlurHB6HNbar8lVLiNeRjk10Rhc5HOzPNvHNmkmnzqqksBg4r5a8URG01Z2YZwTxX2F4tt/9ElKjkjmvlL4g24GrTg46mt1S00Od1vfOdJWZc9iOtWtNhEsa7WbOcCsY3KwRJGhJOfmrZ0S8jWfcv3ew9655UmjqjUOw0aKVHS0uAHimUqDjkGtn4a+G2tfEtxbXEYCk7lNM8NWsl5eQy7cRowb8a9g8O6RB532ryf3zDGazcCozMnXI1ETWgZIkjUsX9MV4V4l8H6lN9o1WNh5AJIc8Z+le/8AiTS/MuXhkfZC5G85/Sqni+00j+xX0kABto2gHt61DiU6l9D5Y13w5PZ20d1cI3lvg+1czqdtHHKpThMd69F+Imr2z3osrOZ5UhG0I3IzXnWrTGUhWwuPzNRsUmuhTvo0T5d2RjNZykAnHFWZw8kRPcfyqodipnPNUhNklpKFmUdc+tLdSrv3KBu71UfA2lTzSfewaqxlzNIuK5ePcpx7U+dN0O5mIfr1qrBJsYlumKCxkcjnmlYrmuiN9xwOSO1IV+bFLKrp26UcsdzVRA2XdnGMLTTjNPaRgfb0pRt2npntTE9SEN+9wRUpU7Cy9qhOST61YgfyxhsEdxQJDdvy+p71BIwHHcmrkrRq/mJkDHSq043EkYyOeO4pDIn3NJx0NKMgYpqv09RSqcEs3SqJFT5jUkcbAZNSWUe9+mSelJLuyc8EUrlJaEcgC5NQN8z7R+NPJJHrimsQMNnrQFiPaUBz1NTW6mopDuAIqzbr0pMEaVhGd645NdFp8Oenr1rI0yP14rp9OhUKBjtXHWkejRhsaVlGNg6Vs2sYwCaoWifKB3+lbFqnHNcEmejCJatgwGP0q9D1xUEK8DGRV2KPkHFYM3iia3Ulh1rQgX61DbxbeO5q9brzWbZukPRfTOasIhJGaRIzkVaij46ZNSPYIo+lS+X+dTxIqjt9aGAPSpHchROe1PMfTipY4x1qQrkfSkFys0Y7UBcVZ2j0pGUY4/KgdyuV4PFQyRkjOKsgHOKa6N6ikO5TC4NIyktuqyEJJyOKUp2pjuUpE9qryx56CtB1xzniohHx0pWJbMuWEAZ7VRuYM/w1uSJwcjiqk8Qx6VWpLRzF1b5LcVh3duQxYDFdndQqxPFY17bLg/LmtYswkjj7mNsEEAVj6jCPL59ea6q9txuI5BrB1CNsEAcg810U5anNUWhzdxCY22sOG6GsyWMpPg4wK6O5h8yPn8KyryDkcZPQ13U5nHUgZr5b5artnmrbrtfP9081Xl5ZwOtdUWck0VmDLk5pq89OKl6jDUKu3cODkcVpcwsM3YYGmtyTTpE+bjnPSmyDGMde9MllmGT9zs61NOqfZhJGudzfMSelUYXAPvU6SmLeq8g9QaktO61I8Asd2SAOMetWbSWQIGb7oGB7mqzyeYwXoKG3qhQk4HIpko6DRLswTFzjBYKRUOq2p23N5HygmKt7Gs2K6XySpj7cc9D60v26cWs0G4+XMwYr7iko6l8yGeWzMYl5ZKv6dIrTRQzfddgBz0NU7XMkpkXICryTUsJxGD3VieeuaYjqzbpbQS3Em14wThcfyrNvLb7SUmtZPMUgbk706G+jNmYSjyLjcQOgOKv+H9LuNTiX+y4wZAf4mxQlcpuwywmijmRJ4GSMjqOoNW7uRJHjS2d/LUks0n3vw9qg8T6Fd2N0yNIIgeeGzggc4rEgaQyojO+X460PQSd9S5fI0jsNqMpb5TnoO9OWO4VU+zjDt2A61FI6tbszfcf5QfQ1p6VH/oJka6WNlU8v0z60JahJ6EYhSZXW42REcjPqO1UWaK3naS2x5jMNmf1pIJ7d7raHM/zYwxxk9zU62K3jhoflMZ5UdQKGOLNTSrlZv308e6OHgn+LFaOmW95qV8rKxityMDs30H4VWs4xb7G2ghQNwPftWtpwUvvG4k7tgXuRQCVyfVdRjtke2hVQEG0LEOSPc0XzWf8AZ4O54nMG7BPQ/SuavUuEkltjIFZ9rDnnHc5qhJe29ulwzSPO8j+WrMeFGOabdyUmmaTysbWNwyt5Q+fac4zTV8m8aRpg+7aNu0VFD5Nvpjm3nDO4w5xwav6Nb/6FM0oLSIA6hTzt70i1exl2jzeftjViBwcCtOZbqS1S4dj8nv27VPbpA1wxjyI4hgbemTTgpjcRlwyMoO3tmlYZZspkm00SXAHmt79h3qzaRM8BW3lVmYYA9KzIkMMYiKggKQ3rmrFnDKk1u6MyE/MfwqWUj3b9mdZRqeptLnIgjXJ9mavoe2+4K8C/Z4jmXVtRaRuGt4jj3ya99tvuCtI7HNV+IsUUUVRmXl6CpO1Rp0FPNWSNpKWkoJ6BUUvQ1JUc1BUNzH1DvUFkam1LgGqtieax+0dsf4ZsIeKhkHJqRPuio5c5NdUDhnuc14lXMM3utfKXxPiC6tMyjua+r/EKlrWXdx1r5b+JwH9qzD3NehQjdM86tJqSPLpo9zFug71oaLhLhV681XvF2Lj1Oas6GrTXIxwe9YVFbc74S5loeueDr+OC1V5GAwRtr1Dwv4kt5UmaSRIVjHBY43V5L4Z03ZZtdTtvCruVa7XwLpVvqFtNcNlssQM8gDFcTZujuxqmg6pLBaT3ERllG5QG5NeZ/Gy4GlkW9rcZuro+XGP7qdzWJ4u0+Hw7460/VLWaQRnqM8DnHFc98Ury61vWrSeLcWiYr9F9azkwW557r2i3dhc28lx8q3OSjk9feuN1qILMT5hcqT8w6V3HjWS+mke3kYutvGBGM52jvXDXU/7sQsp67s1mbrsZn2mTHJxg/nUohMsZH3T1AqJ9rSEkYGelXI2VVyewwM02EfMpzQouACc96rAsrZFWZWUnaOSTU0ccaqfNXoOMU0yXG70KiIzH5uM0FWVsN1WrVtHIzGTZ8oPcUXqBi23Ax1ouLl0GRSh4ypA96iuAinYO3Ski+XJz+JqN33Sbmpkt6CbcN709uVIPJI4xSqu4sWPak+btQKwirsTPU0xl9aeoaQgU2QbZNpzxTEGQTg1G24NjpTgVA4+Y0yVjjNAxjLtAxzSO3YDOKecHHNL5eTnpQJk9tKy7XzggflTdQmaRQRwR1xTCucgZHvTSrEYpFXdrDBnyqhYF1GOcVPIwVNvWo4yAcAcUxNiRKQw7Cr9uMsKqry3zVfsEy4NTJ6FQjdm7piDgkc10Wnp0Hc1k6XEQASK6TSoV64xivOqyPWoRZp2MeDWrDwQo9KqQsqLtHX1qzEwzwOa4pM7krGlaLuPNalvF34rPtEbCkDAPStm0h6ZPJrJmiJ4k+7VqFBnjimwBMY3GpzJEoyGHFRY1UkPjXAHrVmMjPTFU45Q7cZIq2p5HNKwXLKKCMinhOKiikwdvWpkbNOwJioMZ708CjIyKX3qWguIFphHOO9SjOOcU0jv0NSUQFcH+dRnOc9qmk9ahVs59jQMNvXmmOQM9+OlPZlIPpVGeVVbGee1NIGx5KtnB7UgYA4qjdXSxnYuC7VSudTRHZQ2cDBNNQb2Jc0jTuJAG+8PYVVllXBDEZ+vSsC61gtLsVuP4mHc+lZd5rir9wZOcZPNbRosxlXidNcOgU7cHPesi9kQe1cvqPiG5OfJjcADgk1gX2ta3sbdKqL2yOa3hhZM5p4lI6m/b5jyKxLwjJ7nvgVzTarqIA3b3+pqu2tXKyEPG6/hW8cM0c7xKe5rXY2oWU4HpWXcMrDjPPWom1WSRcFCeuMiqT3Mu4t5ZC9xWsaUjOVVMknQF+G5/nVWaIAlgR70faV3ccH0qXKSKMc9jW6TiYtqRS25BH5VH2G7pmrkke3gZ9arOG6HHBrVO5hONhPu9gaR1DHrUUxYSEGhT37GrMhHUD+lG7JzmpivbI5FQY5x0oQmPdNqhmPJGRUkjb41+X5gMfWopAcDrxwafbyBZcycjsPegCPay/Lz04pU3MR69qsH5im5hhf1qaAW28LIDz1IouPlJraZBpN3amL947JIpHX5eo/WkWISxO2Nq7c5qCbcs5kt2O1O596tWYMhRFPyMCCKBplO3M6/Kkhj4+Y+1W9L1u+065X7HMVCnj3+taWr6aLGxC8Mdw3MP7uKxYLZfNEiscKeaExOJ6Xaahb69pcaXVhcPfuDja2VI9fasHWtDvLWa2uhDKhRwAGXG6tbTdRh0Xw+bz707jl16luw+lZ8/ii9ul8vUHFzaMRtC/ej9x9K0bUlqSrp6FC8RYoGWdsJvJVccg09LVpNPCknYFy2DSavC88UkETCTgGN6pC6vIA0LKQHUbl64xWSNXsSf2fHZsIXyZGBZWx0Hat7R7qFSrSW/7wYQun6Z9a5mSS5+zqJQQ6kspJ+8tdFpt3bm0P7kKxwR7n1qiTV1aGzjjSa3uSXOQIyOSc1a0HVIlQxMirNETgH9awhdBnDuo55H+yamlMK291PGCHHzBhxj2pXKSH3kMrazFcMAY5MgE9V96o65pYu57ZLdodykhsnALe9UHu7mSJG3EjHyn19ajS8aO4OSxYkEAd6Atc37nQrizMdu0X7uUbVZen1/OtTwvZtaxzSTYkCxuAD2yOlU9M8QTxGPeBJtICg84HtWlY6tC3nwrKm9yTluKdkDbRTZZI7GJ1UIG6qOmfWmywRtCXluVjh27htHO7sDV+0ifVHjtfkVRkgk4zxzVbUdMksI2E0m5GkGFHpSZSIbRg8MTSRljI5jaQenatNWktmaZlV1QBSx/hqAxKsETWyZReQOwqrbXsiRSR3UeBITnPSpLR7z+zXqTX+s6ruGCkEfA6feavoe2+4K+af2V+dd1hgylfs0QGO3zNX0tbfcFXHY5avxFiiiiqMy6nSpO1Rp0qTtVkjaSig0EiVHL3qSo5ulBUdzG1ToaoWLfNV7Vvums2xb58Vl9o76f8Jm7CflFNmpYPuCmznrXTA4Km5z3iI/6NMPavlb4nnGsSj3NfU/iQ4t3PqCK+VfiudutOOnJrvoSsefVjeR5/enn8K1fDyqkAdfvlqyJ23Hk8itzw26rEFbGeuazxK906qGjPV/B6rJZoj8/uyGFXdE1mPwtqRs7p2WzuULxt6HvXIaNrptnW3tVMkr8cdq1dT0a5u40l1Zy6jmNUPK+tcE2uh1xTsVPF18viOWa5hbbbWxAEnQcHNaEd74csfDU9xdET31ydqKBzsFY7WttbwzWsbu8LHHk/411Nn4LzbW/wC4VbcIC8p5JGOQKyCzPKdO8M3PifVJ/suba15Lu5rL+I3hC18M6LE8qq0rtxIG6j6V6R4mvbHS9LvobFPJEbgAjgmuB+JEMk2gW9xcRvIBhhK7Z3Z7D2pWFHc8vvIogiybAA3HXmmRRCb90zYA7n0q1Y/Z57j/AEogKo+UVmO5EksYPQnB9ak39SEptmbZhtpPNSpOdq7uOxNV4g5c449TVp1WONEZd3G7FNkxJ47y4hVtjKN6kdO1UwxmzGxw4Gc+tDyeYQVQYxjFLpy5vkLcoBlvpimDdyIqWQjdz1qDOBipJG3TP5eduTj6VGelMhjl+YEd+1SwqdpIPQZNQA/P978KljmWNvagS3Adc5xTXw0Tf3/Wp5PLkGVAB/lULptA7+uKENorKpU8inY7jp6VKgYyDbzUTuCxUcGgQiBQxB5B6VMo+U54IpgXA5oPTcDQMjklwcL1phZz/FikbqcDNN2gjJ60xNiSUiZp3y8ik5yV4oJJIQxet3SIvmBPNZFspyPeun0aHhTWNSVkdVCN2bemwkn29a34WWJAD1rOg8u2hVmGWbtVC/1IxHCkljx9K4ORzZ6caipo6q3lRuGP0pbrV7Sxx+8DN12jkk1xIub6bbGjOAT1FWo9NuAPMlY7cZ5qlh4rdkPEyeyOth8Zxo48yEqx6Va/4TSZlDRRAZriPJLZ3xuUHQqtT2LQjKtHJtHen7Cn2JVep3O3g8W3TEDAHpg1ONemZi6Lkn7y55NcrFBBIB5b5B5HOCKuxwTKAQCe/wCHrWcqUDRVZnVWOu5G7zGU+/8AI1t2uso6Mrkqw7GvPJ1ljbzByh+9VuxvJXQjlnUYGe4rOVGPQ1jXa0Z6XaahHKoZWyMVpRTdK888PXTLI0eSfmwVPauwt7gNHtLc9q5pwszphU5lc2kcNUoOWxVOBxgHPWrCcY5rFo0TJ8gCo3bJ60m4HPQU3PNSzVCTHKnFVZty8nirqruHOKhuIcqc88UrjuZdxcFVGDgY5rHlvP343McAE1d1gbUB6EGuc1CVvKZ14bpW1NXOepISfUGEksgzvY7VHoKynuGSN8tlQ3P+0aW6Zg5PtxWfI+/AOdinj6+prqjFHLKTHtKfLTYuWc4A+vU1VuUwxjTDSHg+w71oQQlVXZ98rgZpyW37wjG4dCR1JrRSSIcWzIis2Zl4BA6Z6UyTS2mJZgZH7V0kFg7ON+AMdR2FaEVpCgwF49aTrJAqF9ziE0KSUliv4DtTpNDhjGNqHHUYzXaSxpkgLgYxgVTa3RGyg/AipeIbK+rpHDXmm7QSYYyF7BegrKnsUbhY/kz2HevRZo+dxQYP3gO9UxFaozR+UqknKcdKuNYzlQ1PLNU01lYmNM468YNZcZeGXa2Rn1r1q706Mkuyh88EgVyOvaMm5njzkdsV1U66ejOSrQad0c+j7lYdWHemOobnp2NIyvbuFZTzwasYVkIHIrfYzWqsyjJHuZR3pIYfMcx9MqcVYWNlOT0HSmKP3wcDHWruZOOoiKWZGx8veo7hFUyZXndxU6fc5zwScVHfNkg/3qEKS0IY8mJg3rkVGQOPWpzF5SKz/wAR6UkyocOp5HY96pMixEZNqlR+dOgyzZ5JqKTBPAqe22Y54PrTEtyQNwQx5zyM9qu2BjgvFZnzCy9fQ1RES79zNkVPHMm3Ei+YFHygmkVY2te1A3NkFUh1kAVsdiKy4zNH5CMu8FxtQ96jtZLnMiwwl0zuwB92meZcfbFkYMCpBG6gLnS+IJlj06OzUHaiB5Mf3ielcxNF5aboZG5PTPWrusfaJo1xn5vvHPXHSmabbM7gHDc569DSQ5bmn4cuJWWMyDzMnaOeQR0q7OjRXjSzt88oJxjgkHmuu8PeHdO0nw1Pq0rLLIFJVSfuk98VykmqWv8AakUZUSJHHtDN13HkkVVrBe6ILyD7VqK+XH5chiwY88YA7VWt5JILQzKXwsmOnWluVuN/2iKYBVbIdjgvz0qVZbaa2+ytL5b8kjOBnNAkyF7hiCef3jEnHUYq7BIfPETM5hmjySTwKqW9nt3ASblOcD3qeLDWTWzqWYcKQcEZ61JorEEXmLE1n5iqFkPfj6VHaQCbVvmLbiwG3Hb2q7MIGl8mfClD8uD19agtooFvGk87Eq42qzEcfWhCZ0Js4I5op43B7ADpn3qjJcW8E+5V3bX4yOCc1TuLwW06glgrLkAHIqWzhMuwzsFLndtx0z60izsPDEvmSxzm33N5o6ds10njBrWW1EyuoG7aIyPmyK4u31SLTYfs9qSzhwxcjPSrd2k2vO1zE0qSsM7TwDjvT5tLC5dbkX9t/YbaazFujF5BtJXt6Vl6iyLISzfMwBCZ6VEZ/s90LWab7ROzdOy/jTL6SGaUFQUliOHLcg470rlHuP7H03m6/rueot4uP+BNX1RbfcFfKH7HLQnxP4gWNgzfZoc49N7V9X233BVx2OWp8RYoooqjMux9Kk7VFH0qTtWhL3EptKaTtSEFRzdKkqOXoaBrcxdX+4ax7Jv3prZ1f7hrBtTi5NYy+I9ChrSZ0dqfkFE/Oajsz8oqSWuuB59Tc5/xCM2rj2r5T+L8ZGsv83OTX1hro/cP9DXyv8Y0/wCJ23rmuygrs45fEeaOrD1q/pbMD5fIB9KgfjirenYadexrrq0OaDTCNXleh3Xg+3jeRPlVWz97uK9XjsLePTEkZfNJH3ic15r4ZhQxLIQeBzivRdLt7qXTVjSUlU+YZ7ivJqUXTOylVU48yMvx/wCH4IdE+22ce2ZAHYjvWloev/aPAq+VgyKAGGeRiupjsI76wCyfvCwwQRwK8k8dXEXg7V5Ut2DW5bJQetc0lY1ucD8TNRjleUgHzWcMf8MVx3iPxN9v0S3sGyfLHJJ6ewqTxnfPfajJcR5CsckGuZdLZrV2lk2MDwMdazbNIxRlXJAyy5z2qqZQG3bfmq0wDPgtkCqUqlZDxj2oQ5uxbtUeWB2QDaTyfSn3LNEVfILDjpUOnSFJQT93PKnoan1GaNpnKj5G6D0otqNPQhW4RgWKAHvgU1pY1RljLLuHJHf2pkcO5srnbnmnXSJtXaRu5yPamTd2IbfAf/Z7n2p83kyE7Rt9B61EpK5pjNljTIT0sDJtbceKacseDwKfvLLtb7tR5weKBE1uTg/SpIWQgh8n29ahU/l7UjbgvFA7kwISVivIxxVZ0Ak3U4v69ahkYtnFAhxfJpQT34qBfl69aRmOe+aATJ4wue9RyNj5QKRScd80qfOTmgCInP1qRMk9KacK/PSpIsYODxTEkXrBdzgflXX6cqwwCSQ4UDJyK5bRx++UVuzSPMwtkyVHYdzXNV1djto6RuWHvJ764/dDA6DHYVt6Vo8LMs1ypk77T3NW/D/h144EkkQKzDgDriuw03SoYY/vAucZJrlnVUdEdlOjKWsjP0nSnkAP2dAh/hK9K028PpMmZcKP9mtaFFhBCsSMc5qRc8AEAelc7qs6VQRkLoFvGeASD1qG68PWuN0YAbrwK38NkVHLkDnpU+1kV7GJyNzopjJ2KD7VDGk1rIsMjb4s8HutdPO20jpVCYRPIdwxVqrczlStsUnjyMbcr9OMVUhhkW4z0weK2rdEX5N2R6GnizR5CwOAe1PnDkuV4DtMdyq4YNtcDvXRWMxkyO+B+VZAtSjZHIPUVq2G3PIIrOVmXFNG/ZTcba0A24cVjwZzhR35rQhdgO9c8kdEWWDkjcDUsC8+uahi+Zs54zVmMbcc1jI2TJVj9OM9qbPGRGVqzBz8p9Klkj3L07VBLZyeqRlonVhubPpXO3ltmJ+MHcOtd/d2oLYIxletYV/ZrtbcvNbxmZS1OJuIG3t8uSR09BUK6f8AN82Melb94Yo2JAGazJbhRu6ZrVTZHIiBoQpPbI6+g9KSHZF/qxjPeoZLjrluPSqz3iryWAp6sEkjXjc8c8VYRv0rn11WFTzIKk/tyEfdYn6ClysfMjcZVY1DImc1knXYV5LbfrQNagf/AJaKQfejlY+ZFi4XBx7Vnygl2BHUDmrJvI5Vzu47VAzr2NOKJdinK0kY2rk49aztQRZ8b87sc4rXnCsc98YrMu/3alsZOOK3p7mFRaHKrYieS4SQDduOKoS27WzFcZTFdPBAd8j/AMQG0n3qnqUatbuwCgZ6V1qbOJxOauGwpIOB6VXhYCHzMZ+finX2QhVeWPzfhTLPbNsTvmumOxzy+IkucxrnH3gCahuSrIrZJIBqzqaKjheT2FUBJjnGR7047Ez7CuXmAzyABUasfMJbjA6VbjWN3GxsKecf0pl2mMjAO3jIqrkNaXIVQNETjnNI0bKd449qkXiLHenxESLtYc07ishkJaUkN1FSGMqRxT2/cTJJ5YA4BIHBrqbTTLebSp76RsER7gD0pMqKKXh+7022tZftsjgEHCoOWP8AhWXc51DUmeFn2ZGQ3YVYbyWtzHCPLeQ8P3HoK6vwJoFrdTOjfNK4xljxnHFF9AabZyv2OW4Ty4XLNu2jvU1kI7QvDMN5zswvH45rQ1LzdGvJ7y3iKgcLu/hccMAKz1kHli4WMu0oBXPbnmnYGzb1HUZ/se22j8lCNhGSwfH1rlm+0XbrcxshdOHXpjnrXUaowjs4VMbIcKxX0YnrXMmA2t80y5aCRmT65ovcmzSuNuPOaSSB5vMRCCSD90+lJFYTXEh2MGcZY5OM/Sn+WsMXnHmQLzjo3pV6zdUhXzWCF0JWlcrl0I7DVm064QPGCN3cZ4raSaK+Wa4VFjfrgdh2OKwtMs551nM6oUPAbqVJ6YrrvCOm2Gn3rT3Ubyi2jMsgY5BI+6Pzqkr6Ep21GyaQLqxS4uIfIuIcNu7Sj2rmr21kjuchhgv1PceldNc+Ip5NZEF2F+zMwBjAxsyO1U9V08x64iqolB+cuTwBjNSy0roi08xzWa2skUW9JAq7h8xBNdBpdjG15eWkyxAjgbzjj2ri1lWbWkeF8JE+Wx9etdFrN79rv472MlUZvnU9F9/xpFXNa/htbSZkWOJSigl1O4MT71evb9fsK2cY+zyoFklQcEg9K5ubUFi0p7ia13MZiyqP7o6ZqvZS3N/NcTyuIXY7ie5FML9BsV3Zx3+wRx/aSSct2olk812JXAY84rFa1me8aRR+8VuD7Vpw2t0zlXypxk4pAme7fse2yxeKNflVQN9rF0/32r6ttvuCvlH9jm1a38R69vMm420X3jkY3tX1dbfcFXHY5qnxFiiiiqILkfSn1HH0qStCWIaSlNIaQkIaZJ0NPzzTZOhoGtzG1QfIawLcYuTXQ6oPkNYEX/Hwayl8R34d+5I3LL7tSSdTUVl0FTSda6obHBU3MbWh+5f6Gvl/4xR41gt7mvqTVxmFx7V81/GCHdqecd69HBq8jhquzPJWU7jU9phZF/nUtxDtY1HAP3g+te2qN0edUrcrZ6j4GXdEqnvXp3h3No4R8Few9q8y8AYAj3V6vpsSXCLngivHxsLaHfgJXgbMyrHIkkJZF6lR3ryX4w6Ml1cR3kkIWN35YmvXrG3nmIRmGxe9cz8WNE/tHw3JbxHDxguvOOleNM9NHg9x4X0y+1OYC4WFfK4I6dK881nQ/scDPcQso3fu2xwwrrdH1eMXT2t0pXYWUmi/1pdQ0qbQWhMz79sJ29B61hoXGR5RepCLhlhz0znHWqEksJBzG24t19q9C07w9HpmsXtprUGSICyZPQ+tcjrf2NmIhh2gHr60Itu5hsxLgL07Ugf5vm5FNLBZOKjYtuHNURcvLdMp3Kox3zSSeW4Dg474pkdvI8fmYOwcmmtIo4UcUi7u2o18Fg2DirH2MSRqY+/rUJkaQAdMelCzSxuCGJ29qZOgksPloQ3DA4xVZRjOetWjI8gOeW61WYMD83WgkdGVzzTnXn5TxUW1j1bFPzt7k0ABG3n3qBiQ5I9akctn8KakeIz3J5oAZJjIYde9NG3OcmlA/OjC5oAazc8Um/aPlFBUg00nNMQhOcEdamgHGKiQYf2qxB9+hgjZ0iMhfM/AV23g3TVaYTOMuDuJNc74btWneGNVB5z+Feo6VbR20KhYwCetedialro9bDUbpM1bOMKmW6EVZTk+gqGDHU9KmaWONNzEV556SLcbDuaGuEQcsK5u81lVYpb5dvQVVP2y4dfMl8sMeAOtaKmyXUSOll1W3iHzSDj3qjca5b4IDD2rKazhjMm7LsihvmPUVMotA5h2oHAzzVciI9oyK61yPdy2KrjVoZTkyDrU0gspo3OxTsPzcdKx59Mt54/NgbYfahRXUlzZuxXqP0OauQ3XI54rhGa9sTkkumeo9K1dN1WOUKCwzTdMcaiZ2sFyrYBNaduVJDVy9rIcDnJ7Vs2FwVwrVnKJpE6OA/KOTV6EcDnis61k+QYq5HIQB6Vg2bxRaVtrdeKvW3zAM3fpWVA26Xjv3rUtA24L1Fc8nqaqJq20akZA5q2sLEZ6U2yTA9Qa1YY18sZApwjdmM9DEuYMfQ9a5fxJIsCkbua7bVY8RnacYrzvxeWZvWt+RGaZyGoXDNIT0FZV5dKuctirWoFokd2GMVyl3JdX0xjtxhe7elawhcU5WJrvUi8gjjy7HoBTrfT7i4INxKQOu0UtlBb6emWYO/cnqaWbxDZWsu2WRVUDqPX0rpULbGDl/MzVstKtef3YOO55zWlDYQKQFRB+FcC/jmKFnSFGYBjtb19qqzfES4MjBIdrEEA56UPD1JGf1mnE9EurGIx58tHycDisS/0i3ZiRGUPqprmYPHckZjimQgpjJ9/WtOPxraTwlF5lJwoI6n3pewqIr29NjJLO6ibNtcMwH8LUJqFxAwW5jI96vx31qbZdxBYjkjuaqLNbzll3Ajtmny33HzFqG+ilXhs5FVbl/OdTn5M4+tU5rPHzQNjvgGpISwAjkBxSUbMHK5dK+XKFCja3T03Vn6xaosRRB8+MtVq5Mn2bzI2IaMZwajlYzRrI38K4I9a0Ri7bHF3EDR3QaTGCOKoxxz+Z5kKYy2BW54kwgQ7fm7EVn202IQce/Brri3y3OSUVzWIbuSTy9k0DNJjOfSs9W3KU2nrXW2bxyxFMKWZTnPWufktGWSVl6rninCfQirB6O5XhjwoJ9SKe0mZACcjvTvs8hh3oCRjNQRMN/I4xWhntoOl3Y2jgGmRs0bjb17VIFUsAxwCetK8Z3ll5A5FMTRPbXZkQQyxjCn071tPqu7TF05doDYyR1rAhi82RVU7Szciuh07ToIIGvJFD7fuZ/iNFxx8zLELl41jyvPVq6PwvqLaZOLkMXVX5OeMe1FpYwmKSW5lBlZGKAdFJHpWfFJbwD7CFY/LndRZj50aXiUx6g7TCVSzHJHYn1rLh8yPT4w7jcrlue3NR6pbNburmTBZQ3B+9SRtLJpjLsDO77TmmydGaEt014N08sbFATGucbmqlexsUtyQVIyVT09frSvZqZ4NjHKcbfU9a6AQwzaEzTRhZ4nBTjotAHPPabo5wzHBKnp0+lRzKk8B2ggIw2n271o3zNJBNa2+JJWI2kfrVO2tZrWAxsC7/AMSjrj2pWKvoa1kR/YMEUMapJ9pLv6sOw/Cui8Omwll1OK7mwWEZIPG4Z5rhYdRmsrt4SuY9wKuRkgVpaUG1PUpysnkwpGSzd2Ipi0sN1iNLnXzOxC7pAEQDn0FbetN/xKvkO12b52HoBjFZ2nQmfVp7iSNoyBtjVhyo6Z+tZlrJczS3du7McOTuz2pDb0K0EUtq0iYDRy/dOOfapbTUGhm8u6ZghADZGeOxqS8a7tlRo03RbcZPJJ9arpOjODeQKJmXLc8Y/pQSmjbvLgPbJBDgiQbmYnqKhe7j+1QpHGckAOfU1kXupwJArQRAYO1CeoAqvpdzcXcx2MFYZ/Ggrm1N+RmV2eLpuBHHvWjJfxkHEYBUY4qDTLR2jCyYbC5xmpJrdGj3RjY6nJJ71JaPbP2QZA/iHXcy72+zRceg3NX1PbfcFfKH7HbKfFviFQQWFrDux/vtX1fbfcFaR2Oar8RYoooqjMtx1JUUdS9q0RLENNNONMPWgSDPNNk6GlpH6GgZlan9w1zycXJrodT/ANWa54D/AEn8axn8R34f4ZG5Z/dBqZ+tQ2X3BUz1009jhq7mZqo/ct9K+d/i1H/pxyO9fRWp/wCqb6V4B8WUzdsTjrXrZcr1DzcQ7Hkd8vzGqsK4kFXr4Yc1XiX5wK+uhS90+cxFX3mejeAwGWPsRXrmgRPISqt2FeR+Av4B1r2Lw5mNlI6HFfNZnDlkz2cqqc1NNnUWCBLcngN3rnPG6y3Om3UcbKC0Z/lXWW8a+R2rkvGtjPHZSXEM2FKnINfOzPfR4Hottoun3HmalbK7O53Z70vxD02zZbXUtBgihkQZAX+Ie9U9ftZryWSTydpDbQc4xWd4euLsawLF3JJPl4bnANc6LaSRx/j/AMRfbZYJJEeK7RNkuejCuCvLoSb+Bg9PavRfGegyXWqXVlgC7SRuMc4rzjU7KS0YKwPoT702tRJmfxU1pGss6o33T1NQnrU9o3lzIe3emwW5YvLkFjbR5Ea8D3qi4OwEDtU8yKkrOckE8YqIS7f4M/WkipN31GwyAH5hU8sfybl5GKrM3z5CgU5ZHTvxQJNApAVvpxUZ+ZqdJMM/dGTSjpwKZI4LlTkc9qhKkNycirETKwYdx0qNx8/PWgZCetKvCn2FI3Bz2pNx20CIyvB20i8ECnhqRlwcjvQAk3XAqHrx3qVvX0pjDmmhNCL7das2a7m/GqwHWr2kozzqvqaHsEdXY9F8DWgz5mMYAFd3DngHpXOeEogloMjpW95gXnpXjVXeZ9BRVoIuzXcdtBuYgVy+oalcX0hWNikY6tT9VeW4JUttUdSa53WNWEMP2e1RnZepUdaqnAVSpY6/TY7aGDepBI5J7msfVvEENldIxlGxdxGOx9K41b7X5UItYZtpGOlNtNC1a4nEt5BIyZ5U966Y04p+8zllWlJWijU1jxVcXqNJaxyp8u1n7YrLfWNUlKTb5AwG3IFdLJZTf2Z9ji03aM8kCp47KYWBiGnkyE9fbFav2cVozBe1k9UccNc1S3uGUysWfqM9a1LbXr6z/d3cUgV13DI7etWtT0K6neJotPHmqwJbdxtHUYq/rNne6hqk11BZpBG0QiWM8gDGDUzdK24oe2vsyC31y3uY9zEY6YqVbeGWYTWrBSeq5qrZeHZE08QSxqsgbIYGnW/hvWUmHkzfLnjNYS5E9GdkOdrVHVaDcOGEUwwexrpQcAEda5rStPuovLS4YPJnO4dq6R0KovrXFUlrodtNO2ps2EuQuTWgkmWx1rGsyQigdavxNyPrXOzqgjUt+2OvetvTQxZcDnuaw7L5mHTrXSacp21zvVnRayNzThyEJrUVcD0rPsUw2W47Vp4UqeeldEFZHHUWpk6tu8psGuE1+2MgJavQr6PKHK8Gua1G1EgPHApczCMUeR+LlaOE7Yyw9BXn9xeagrNHDayA54wvWvb9a0rLE+Xkelc3JZRrIQ0a/lXTTqpLYyqU22eSvDrd1IEaOSJSeWI6V0C6HoFrpEol826vSnysQfvV18tiuTt447VX/s+bI2yKfZlrop4q3Q5p4Xm6nCR6bYrEjCyIYLyu3qax9R0lmvY5LbS32iUMeeq+lep/Y7rtDEx9jTo7O4B3NY59cVr9da6GLwEZbs8+W1VvEF9evpI+zTxlY4sZ2HAxWLq2h3D3DzWumSWynG1BkgV7ZaQbR8+ntn3FW/IWQc2ZHHpUPHy7FrL4LqfPLWuu267Vjl29KRJtYhPNvKOMdK9/k0eFxn7L19qoXHh+PPEI59RU/XE90H1FraTPIrDXLyN1E0Lge4ro7HVY5Y3d1zjsR0NdNe+H48k+Un5Vk3WjgBzCpVcc+9HtYS6FKlKK3uVYL+OZiu3jaRio4mjuIQq7g2Tk/wAhRBavHIysRkdjT7WExsy87cjcP61d10Is3uZWpaU1wTHcOQVGeKzZ9Kt7aNVV2LZwc+ldXNEv2n94T6KSfzrG1O2kFwVP3U5APWtIzfcynBLUqQ2MLgeTIVbPBzVK8xDO6NwQcEn1q9ZnE4HKsozWPqUzSNK8jD5jmtIXuZTtYtQbYbQyONwfO0DsKxdq+Y4XHqBVuxvpI8NIoeJRjB6GodQiRrkvDgB8MuP1FdBzN3EMZaHzExkclc0+2BkYI2SAOcfSortMKJo+FxjGelOs5WUsFbqOT60dAvqXtMiz8hXad4OSOea6XWZRa2sdnlQNoJwOma5mwL/aw2CwUitDxC0lzcysuWwQQB0/ChFPYnmjZlylxkFPmPfPas2CG5YyjYThAQw71PYlvs5YvjoN3uK2LS6trSYoU+YLuJ7ge9NEtaGTZ2d15KySqZDn5Q55x9K1ruGO3sIZYwNxIAB7Z61u6jb2WpRw3EG6C+i+YrniRf8AGq19ardFDjEeNrcdOetDBLQ5jV5ZYZhEse0qNwYdcVd8OapF5T2982SzcMfetLVNMgMjLM7Om0bZVFc/PaxiVI1yyoOg7+9CYSQyS8NjeOTwcHYac14qTRyrcO5XoVHI+tQ3EMTII7hXfDZZv7tV2tmtWSaFhImMsrenpQTqdXoVtZ3UyT3SqI8gOCevoa6PxFD4btVjmsU+yXa/K0auCrr/AENcfqOn79Nt7tZnSEjIAPTvisadla/tl3NKVwzu2Rx71aasJ3uei+HYbKa3aW6uNrW7Dcf70bdPyrB8SWlnpevosFwpjuRlJD2NUbjVki3ogMRZMYHTHas3XNQlv/s9xcgu5Y7TjHHp7UnYLl6C4ksdQ/fRh9rbtrfdxVfxJGNVumuLa3WEZ/g6Gnz2819a+cIWiLLtye+Kj0uS6jie1jUMAeT2qRmHdW0jWql1K+X8ucda1/Dyrbr5iqCcEc+pFXntXmh2soO48j3qurR6fHIu4EHp60i0upposkASUynLjqKp6rqNwwFraxtu7uB2qnFrH74KU3Dpk1v6fCjaqsu4GMqvGPbmgvc9k/YwtJLfXteklQq7W0Oc9T8zV9ZW33BXzf8Asw+X/b+sNHj/AI94un+81fSFt9wVcNjmqq0ixRRRVGZajqWokqWrJY09aax5p1NbrTEhKRvumlpH+7QUZWpf6s1zp/4+q6TUv9W1cxI2Lusam534VXUjoLD7gqy9UtOb5BV1q6aZwVdzP1Ifuz9K8B+LYxdMfevoHUR+7P0rwn4rxg3DV7GWfxUebi/hPGb3/W1DEvzir98g80iq0aYNfcwjeJ8fVl7zO68Bn5l9jXsvh35o1IzXi/gbh+fWvbPCnMS18tnEbSZ7WSVL00jqI22qq84xWL4jlhktZYeW+Xj69q6ARsI9y88VyGqRzWuuW3mgvayZ3YHQ18tNan1SZxWneHI7yVTdwEZchuMDPaq2r+D7Pw3cPrDLG0S4kYHHGPSvYU063u7fmMKuMjHevKPi9Jai5tdMuJSiFh5hduv0FZpDbORur7SLzxEfE11p3l2xkxuC8BdvU+teQ6jY2+uXkotbfzIl8yZVVcluTwa9w0eXSrPUH0e6ntpLJnCrG38WV61554khPhP4gvbaVNH9iuNwXHI5HSm0SeJeItKvNOkiFzaNAHXcuR1HrWQc19R+J/Clp4t8O6Teajcw2iwIYZcY3ZHQmvnnxRpVvYX80VrJ5sccrLu9R2rNqxSZkRT4j2Ou4VGzqCcLwakjj4LdqjkKk8CpLbdiE7ixxUhJ2+9AxnmhiB06UySIr8wz1pwba2OxoOOvNNY5PP4UAWEO0Hp9aacE9KjyMgbqduBPWgCJ/mJwaT/ZxUh6k0w5zQA37vPFIDn6U9lHVjUbHHQUDFkX5Mg9ajXGaCxK+9R55680xXF53H61ueGYi+oxLWPGnIrqvBUG+/L44UVFR+6y6KvNHpGixrDbDdRc3Ls/lwqSfWprSPdEg7elaFnYl2B28ZryG9bnvRWlkZdppM92M3DEqT0Fa9r4ftIhxCgJ68VvW1usajAqYqM9KylUbNI0kjEXSYY/uxgfQVMtssYwsRP4VqZA98UjzbRwopczLUEZDo2cLbN+VNMFyR8sIX61ptI7Z7U0uAOWzTUhOBkNYXbN80iqfamtpA6ySM2a1DOv1NIGkkPyik5AoFCLT4UxiPmrkNoSMAYq7bWpZgWFacFsqjcRxWcpGigZttp+BuYc/SortVDBV4ram+VT24rGkj3ylveo3ZajYktx06+9W4PvAjrUEKHO0ZrTtoPmAC5bvUyZrBF7SoS8gY59a63TowqLxz61haVHh8d66ywtyVXGM4rFLU0noi9awsVziraoQMDg061hwMH0q0Ih+OK6lexxzlqZssW4Gsi7txlgRXSyxfL6H0rOuYAeMEVDiNNHJ3turccVgapo6SDKDFdtd2u0N8uaypY+zAVndxZokpI85vdPnhJwvSs9jIpIdSK9IurRHzlaybzSY2J2oDWiqolwOOgkx1zmr1rcKMZP1q/LoqA/dIqD+yCDxmqc0wUGWILlSwzjFXop4z6VnJprL/EaswWJGOTUOSKUGXTKm3gCqtyyt90AVYjs2z1Jp408t2PWo50V7JmBcW7NnC9f5Vi3tsVUrtxjocV3z6cdvKnpWTqVhtU/Ifyq41NSJUkecz2PmSN0UhuAapzw7WT5XVyduR0/GunvrJ5GaNUK55DHjFUobcktZzYUN1bHeuyFQ5J0TJNk3mASKGOc5z6VV1e3D27SghXUkAd66s6T5lj8kgYhxuA61i69YyWtlcTpGbh1xtx19hWsJXZhODSOAluVeXGQJfu4rOv9MkQG48wOmfmx2PpUd5b3qTtNJE6MSTjGMU60nXYyzSsAx5XHFejFWWh5stdyv5Dsvy4wOgzS3ULokbMm0H7pPr3q/FayNG8kSlk7Gr2kRx30D2k+GkUHCOOfwqiGjBkVfs/mgAkfKVNQW0Y3qUIYEcj0q/5Mcc01pISNoO1iP0NZ0QKPt6c9R6VSIe6N2N7cQG4hcb1G1kHH41pLJHdxQsMK5wrA8Hmubmhks5t5UtE4GfTNXNPLzIyhgJFG5RnqBQUmdDrFibS+jtYUDx4ywH970IrOEiSXErs6eZu5QdfpWube6ubSK9JIaZAGbPRhwc1WvdLhtmVVIUSuNhY4Jx60kimO0kX8968kkjNtbdux2Fbuqq/2lpoWG08si8YB9qs6TbppWmX01zt/eRbF9mxxj3rGvL/yblJnysgOcAfw44yKfUV7odPfSOAskYRV+45Hyn61VvYQZ1mhJG4nIA4J9qzr6S+WCab7VG8cnzqoPQ/Ssz+2riO0Foz7hndlTwDVGd2XL9VaR4wSCR8wHeqoDtI4kXKFRhh0rV0+CO8njkbHksAfl6g96s6rpk9parJAnn2zN8u0dPqKQO9iVjND4fgt4RvcsFQHn7xqDxtog0Wzt42LC7mCtJnrjsK09PvI7ddPklXIDDcH/vZqH4namdR1e4ucFmTsR0wO3tii2g9LnLwLJfX8Fu4KrkF39PSugghsxemxmQvuZXUkcLmuUt9UmNqwZASCACOoFaOn3l1capHLGrSeWoPI9KQ1Y9G1uxtbae2ijb5TEQ69hgVxFq62du4HR8nJ+tW01e8u7Tz5Iz5iOw59TVOZC0SklVP8Qfpk9qLDclczNQvbnzY/srNkcnHfNRzRSXsLs3Fyh5U9xU93I8UyvsAxwoArYtbL7Rd2jqOT94mgW7MOwtZdoLxfMDzxXd6LDaSWiM7rCeFB96hurXEj7NvB2sAOKoS2pic7HMip8xUdak0R9Jfs1fZxqGprFt3iGPeQP9o19CW33BXzP+ydJK1/qiyR7f8AR4jk9zuavpi2+4K0jsc1X4ixRRRVGZaXrUvaoUqXtVolgaY3WnnpTD1pghKRulLSN0oAzdR/1Zrlbji7Brq9Q/1ZrlLv/j7FYVNz0cH1NvTD8laB7VnaYflrQNdNPY4K25U1H/VN9K8O+Kw/ftXuV/8A6s/SvFPinGPMbivZyz+KjzMZ8J4zej9+ahA5q7qEeJzVULzX6DSj7qPhq0vfkdX4Ib98B717X4TOEUV4j4N4uh9a9s8KfdWvls7hZns8PzvE7qF1SIM3QDmuM8Y+ILKBzcWqmeSA/PGvpW3r979j00nswxWFY6HBLaKyoG8wZdvU18hJH2Kb2KPhzx4t0RCbd4QG+Td/KvLvj/cNrGs2Ulgv+q/1jDvzXrNxpdtFp0qm3SEKD8+P1rzD4l2Men6XZrp0gZpJPnbqeRWTLPDvFFxd2usJKl0zShdx5+7WNrGvTPFDvZ5LpJQyufStfWrTdrr/AGzzArfKG/GsfxNb2NvrMFnCfMjjxmQfxHvWTbKSRtR+NrwwXmnvHn7RGNgJ4U+tefaoJPPZEZnZuT9a1/Fd3aR6lFJZAYEYGM965+S4kZ/Mzg0tWOyQy23FHXqQKjwcnPWn27kSEjJyORTpAGPXB96BborsuT3pQOOaf/F60kg+b0pgM+9x0qJsZqfAG31FNdRyfyoAjQbmzSsDkFfxp4G0dKQg0DE/hNA7Uue1I7bccUCEmGcCoh19qlY8Z60zIPagBjgduKh28mpXoRhjFMGPT+EV3Pw9h3NI1cRGhzur0z4b2p+x+YRwTWVZ+6b4aN5o7jTbbeBx+NdBbQhFAAqjpqbe3HatiFdwHGOa8epqz6ClAWNOop3knv0q1HGWb6frT9gFYM61Az2gz9aY1vlcjNaSxZOaVoeMe9Q2y+RGQbZjkc1GbDccsTW0IV7nrTxAMc0udi9mjHj09AemauQ2aqM4Aq3s5+Uc1Lt+U8fjU8zYezSIY4lX61KV2jNG0ikboaYNJFO8b5cYyOtVFUFgcc1blUk0xU5AAzVIgfbxNn09a07SMqc5GcVDbR7V+bOa0bOEYyfwFZyN4RsaOlxgEMOtdTY/KBnpWBpsLcDt1rpdNjGAGXipincmo0a9syvjavNXAoIzVWBQCNvSpSrepxXTHRHDJakjxiqs1uG9zU6+ZjNAk+b5uK0jaRnK6Mm6tAQxI5rBvbUqx649q627bj2NYt0Y3LL61lVika0ps5yaHGc8ioGj2g4U49K0ZkBbA7VWccYPArlsdaZnyQowxtqI2a54BrRCDI7gUgGDyM0FIyzbDOKmjtMHpzV4Q7t3Sp44+QcdqLF7FSK1XstXIbUbenAqdIcEAd6sxIAyjtTsJsri1Qjpx9Ko6lp4YHC10UUW76ZpJYBgrtJ9DVJGXMebanpJEnCE1mXGhfaBuVTvHUV6de6f5i524NZ0djtbhMH6VSbQOzRw1jYi2tJF8lwQecLncKzdUj09W8xH8tnXDKF4r02S1aCB2VBvlIjQEcbjwKybnw2LG4j84LJGzfMSMjJ9BXXTbtdnLUj0PIr6y024lZhJHIMY59fSuK13w5befKY1CdxtNevavodkZZjPa+QiuQCB19DXCappscbNsdmjOQAa66dTszhq09Njg7m5W0tFtVXDAn5geTWZHcymQSKGTZna3c1o69FFbXB8xsqPasKe4MkiKmVVa7ou55svdZfuphN5bphmK8/Wq6eUyI5X5uQfeq1vIocpnap708sFjMZHO4YPtVkc3U0yjXVoFL8Y4H0qlHvsrhSzEbuh9Ks2CSTIFRjuXnPtUus2oMO9TkqoJFANGpo2syQ3CpIu+3YjzV9R3x6GunvR4Wa4W8XUZ5eA0cbjlDXA6XljDhict8w9qcdqXHlrIcq+8DsR6U4uwmro6WTVRcXXlNbs8CEuEZuCfrWFcyTXGqrLudVZ/wB856Y9BWfcahNd/LkqQx4HpRHLItsY8kDOOT1ovqHTQv6izXEqqiogQ5wONw//AFVVaC3aMooO4njHSk3tNiNmAlj4Vval3NZuNxVkY/wnk0mykjc0OOa1sg7BmVScD0rurX7PPZpcWzA9EkDev0rhkvPLhjj3bWchlQdMVf0zUGW5kt2CoJACBnGD600wauTavHDJp5husqHBKsvVTms6/WcWSSTMs7GIoH9cDvS6nJ5sD27SB0V9qkemai1cSxwRLEhCYG0Zz9aLiUbmTptpDLdArlIzjcK9RsV8Pab4ckt7G3S41G4jI+RSzp/hXC6esiWUkhjRpIx9zvW3ofiW/sLZnVLaAbcsAoyacJImUTL1Z7mK6FnPCsKQ7SVUdz61Q1+QuJLUcDaGGPWmyX01/LLLdXBdppCckc0t+irHJM2GYIFI9aTYRRlvcSwwRLJIHdh8h7rW34dmur5USL7685PcVhQ2D3B+0xK20dQ3aus8BolrfLHcfKrnAIPPNIuK6mhJIYylvdZV3b5jnH4V0p0W3SOO8jAIkTnNUfGejm4SLy5FScEAHP3l7H61tpA9n4Zg87c8yA8VLNE0elfstzRy3WqhRh0RFP03Gvoy2+4K+a/2WZIzrutJFGyoIIzkjqdzV9KW33BWkdjlqfEWKKKKozLSdak7VElSirEwNMbrTmplMQUjdKWkbpQBn3/3DXKXw/0kfWusvfuNXK6gP9IH1rGruejgt2aul/drSNZmlfdFahHSt6exw1/iKt9/qz9K8a+KC/vGr2a9H7s/SvI/iXHktXs5Y/3qPLxnwniupL/pBqnt5rV1aPbNms1xzX6LRfuI/P6sv30onQ+DuLrOM817V4Ub5FrxrwWmZN3vXsnhdTtUjrivl88acmfR5FScYX7nT67YpqOiyW5baSvB964XTPEt1pc7aXf20hWP7rjoR613V3I4sguPqazm0q1vpjNIiuCvWvjqiPrI9ygl9a6xa3EUd0I0dcYJ5rwHxrqV5D4jm0qZ5J7O0kOyRRkZ+tez/EvQBY6Al1osjRXRcABe9aPgLwPZ3Hh5JNTtY7iebDyMwzzWD10Hza2PnJ7jT9ShmadFyiN1POPpXjOqGSbUJPKY5DHBr6l+O/wp/spJ9a0RSECnzIhwMV86RQQ2ltPPdqRM2fJGOtZSNYs5nTtPk1HUBbb8OxxknvUVxYSwXUlvJwyMVNdPofh+9u45bqNJFZeVIHetK+8Lz2+gvc3S4uJW3KzNzilcZw1rNHZtIrRh2PAPpUU7rKMjCn0q1d2Jhj3MDnPFVJIWA3cYoQ9SHBHNLuapAuV6806VE2DHJxTBJkHY0lOxTW6UAFNdlHfFNLnOB1pHGeaADcM8c0PIOnFRswB5pABQBID8mRTSMrxT4gNh70j/ACnFAET4IFJEvzgGpG7U1VbfQKxYi+9s969j8E2nlaZbr0+XJryLTkD3sSMOrCvdfD8Pl2cY28BBXNiZWR3YKPvNm3arjb2rXteQB1rNgPyj0rStlwOK8uTPfpIuRMFz3qXsM1DEOMnv3qwgz/jWLOmKCPltuCPrUrLnAGBilwOvU0fKPasmVYYVAOeMdqjf7x21JIw2+x6Uz3PBpDYKobg1LtATimDGO/NSnG0AHjNIhsiC7mpZI9qE1NkKuVqvNIZDtHTvVLUybKhGXwBxVu0syH3NiprO1IO5lzWlDGMir5bivYjhtRgZH4Vdhj2sFx+NOTb6ilZgvIP1ocDRTL9hgMO1dLpi7setcrp8iM/X8K6nTJNpUcU4Q1MasrI3ra23LjpnvUyWpPDUzTphI23ODV3zNkg9K9CNONjzJ1ZJ2ENmpj6dKpXFlkdK2EmXb1pfLEi5FXKinsZRrSjucvdQsIyjL9K5LVpJLdjuyK9MubIFTxmuM8U6Xuiche2a461J2O6hVi2cr9tWQH2FMaYMvXPpWRes9vLg56/lTY7znGa4LM9FJGzGdy84GaX/APVmqMF0pPB4qyjZOeoNFhrQsIvI9O9W4Rk5warw8kZ/Cr8C5AwKaRTZIkRyCOfWrUMQwDS20fQdzV2GAHKtWsYXMpTsJbQZwe1WfI3jGP0qxbwqBjHFXYIe1dEaWhzTqGQ9ocBQueain04MmVAyK6LyF70x7YAHAyK09gjB1zmLqxaa0CdHR1YexBqO+toJLd2lIBA/i7Guke1VSe+ay9X06OchiTkc49aHBoSndnnOr2a3UQjOM9Sn94Z61594psoRJPhNvy/KRXr+p2EaHftIYfKCR29K848VW+wzduvOOtTF2ZcldHhHi63DsyseccfWuOZSD0we5r0Dx/HsLMvBxXATsdu0mvUou8TxsRG0iKFCxO0g4p4OWK5//XTDu3Ar39KcjbTu75rc5SW3vJoQVVzz2rZWUS2wVlDDOePQ9ayfJ3S+Yq7u5ArUtVMcccbcAr+tSzSN+pDbf6PfusPKgHH0pqRZti4GWVs8+npT2mje9Z0XDqdrKe4qWZSmUjXKyDcDRcpIqaaRHPvkUKjfeb0HtU91EjWImR9wZiVx2Apxt2ls5I4l+YYb/Go4JRHbrBt3ZGT9KBJWY61eNX8xgzO44UDtV4aeske9CEJOFzzj3q1p8djI8cn90fLj1p88YhuFQPuBOVPrQNEbWqwxIgYFovvk8nFSPbyrJJOvDqud3XIxV+ztHlneSRfMJU52nqPWman5djY+RDLKGkYgsw4U9h9KYPQoWnlzaeJmJIk68dG9a6a4sbe68OQzqf30ceCM9T7Vh6JcRw2axtErykcj6961rm6hisZbZM7inQHmgEYMcM9s5Lg7mwGGfzqWyW1kvWtjyW4/Dual8OrJd3YjmfeHyF3/AKVc17SbTT90KXEUl4oJKx/wk+9AMwNa0+ax1NVhk8yNRuQgdVNJHOzOpmBZnwpXHetaZpl0KxOQ0yhgxI5HpWel5E1phkRLpGBbPQ0zM0rBZ/OkiniVIVGMgVautEkhuYWgmBDHO3uBRbyGZYiqcsQG5yCK62x07zJi+35Fbcp9aRatYnsYrqG3R5I/OTb1YZIq9pzSXDLJJ82coF7LVi4uYWjFvuKf3gKrwmG2aPZIWyxANJlo9k+BWmrY3F66qBvjQHAx3Ne1W33BXi/wRmMl9er54kHlRnGenJr2i2+4KuOxzVPiLFFFFUZlle1SjpUa9qkFWhMDTGFPNMPWmhCUjdKU0lAFK9+4a5TUh+/H1rq7z7hrmNSH74fWsap6OBfvF/SegrVI4rM0roK1ccVtT2OKuveZVvP9Wa8k+JZwTXrt4P3Z+leS/E7AzXsZb/FR5WM+E8e1jBkH41kyLWtqPzz4HQVUeHNfodF/u0fnGKk1iJNHR+C04T1r13wvxt7V5P4OXaVU9jXrfhpfu18tnHxM+xyeqp0o2O0t4I54NrrkEVHHoTRMfs8pVT/Cas6bwBWtH0r5Ko9T6WJjxeH4Ww92xnYfdB6CmWthfaTI32Uebbsc7P7tdAnJqdFzxWTKcEzj/FukTeJNKm07y2hSRMO5r5o+MXwxg0zxV4WsYU/c3TiGT1Yg819izMkR+bgV4r+0grW8vhfW9vyWuoBWI9zUtA1bU8l+Jfh2/wDDWsrcaJaqLFkCtB1GAMZrnYl0rWtMjjDgSqDvjc4Oa9Z+Kl5Np97bXDrvt7qIjcR071wOt6VperpBJCqW+xCGkj+XJ9aykXE8U8cWcdm7wKOQ3HPUVyrplcc13HjXTYbPU2jjuWuexLc1yU6FS/y4GKlGyRm7ecVKkYA9afBGWYN2qSULnFU2EI9SnLhX44qJlyMVPOBjpyagxQiJbkW0KKQ9KmZWbtUci4yDTAgdR96mipH+7xUbdM0ATRfKSKax5waROuaR+u6gBxALCpAOAR1psYytOZtvAoAvaAvmazaoR1kFe9aVHthA7ADivDPBY8zxJaKRn5s175ZLhBjpXFi3oenl63ZdjHTGMVpwLlBms+2Xj2rTt+gzXns9uBZiULzjPFWEO0cAZqJcGnjnPPArFnQh/FIxGKROf4qJAcgce9ZtFEUrrx/KmsTxQFyT6+9IzYHtSsJseGwOn1pTKqjPU1VnuADVZpizbc0cplKReeXP/wCurVjEG5IrPjYcVdjuViiZhW0YmVzVaSONQWIAqu1/Cj/fH51514w8RXylorUkH1rzDW9c8RwTtIt1OPbNdFKmpdTGrUcFex9K/bFbowpwuRjbnNfO3hf4h+IxcpBLEble+V5xXsGjaub23STmNsfMp6iqqUXAVGvGpqjstOnAmxuFdTp0/AYZxXn2n3X71MEYNejeELdbo/N09K50vesdFSyi5M1re/jsx580iovcscCs3UPiF4bt5WD6rbHb1w44rkvGvh/V9eup7eYzQwBiqIhIGK8L8ffCfX9KE9zZefLGTnbkkj6V102vhkzhq0n8S1Ppu2+JHh2eQLDqlux6Ebx1rrtD161vFXyplbPo2a/PbTdH12G8VZIbhAGBJIPNe6/D3XNR0sQ+dJJjj7x4FRWn7HWLuaUMMsRFpqzPrZZFaPtzWLrsStE3uKoeF9Va902OVjnI607XL9I4iCefStnVVSHMckaEqdRxPMPFlsiyPjiuO+0tFNtc/SvQNbha4id2xz0rzzVYAjtnIbPFeZNK56sJO1jSs7oFxlsCtm0mDqORmuMtpzG/NbNjdcjJNQ4mqlc6qOQ71PP0rZsXBTAxk1zFrclsDritnT5x5gBwDSjoymro6O068gZrQhXcBkfSsqzkDSDkD1962bYjPrXZTRx1XZlqCHGPWr8MeD0qC36D1q9CoJz09K66cEcNWbBUzml28cjNThQPWmnp+Na2RzcxUmj4NY93/rdshxkGt2QdayNUjDAY5OaxqLQ2pM5PWHZoUjMZyG6ivNvHKsoOT1HWvW9St1CMyj3NeS/EJgl0UGfauRXudt9Dw74gMrIwB7Zrzm7HIHfFel+OLXhmYEYBwAM153NH++6dBXpYd6Hk4pNyI7VQ23djg8Zpfsskk21V6ntT7WJnl+ldLaQWttZ/Oyhs8k10nNy3RV07SWj+dmBwM7cVHqjAOJF4CjoPWrtzqtv5At4cpu6yY6Vk3CyLIkhkBy3zAdMetFgRTlcxzmTdgkAMa37KNZrZORu2kr7/AErEvE3XJkK4Tdgmtyymt1tIkjcusQPzdOaAjuNZ9kDTxr8wIUD27027t7SRPOhLKcZPvT7ONrjzFVflLZHvU9pa+W88b/MOGHsfSgbKWmqftKIw2qfunOKvyRwy3pRJS2xSd2elRXkUi2++FTkfeHcVFaQyQwSMFLM4A3UDRf0fWrmxuBDNB8obcGxkr/8AWra1u1fV7AzRwosvBG04DAVzEUkk1ztYgIyhSe+a6jS7hrWC2tpv3kAJ6+p96YaMq2OnK1zOsa7phHlfoBWbaxzNqMjyMkQA5yevtXRGZINUtDCwj2OQx67geuaoatZwWd2yyyEjOVYcjmhIUjP23HmmSFNqIvJQ96dOrz37TSIQMAuxNVr+O9jaN7JS4I+cL/FWrDCxt4Y5l2Z4fuV9KLAmNgt/tELgsyxjufWsOy0kT6lOty2yAdyfvc1v+KEez8sRygx7BkA96oWLW9zpEq7yLiJ1ZfcHr+tIGrs6rwnpukwz+XPcnyAM49666+eCx05WtWDIQfwrjfCn2VroW9xIjtxkKaueMtQNmEt41Yxei9xVXJS6FOfVXub3ywxBJ+UCvSPDnh6JdKL6hkkoXB9K4XSrK2uYknjhCtwdxPNe+fD/AEyLVdDSGZQ6FMHI61O5b0Rz37NE11/wmfiG1kRvs6QRGJz3+Zq+kbb7grz3wd4ftdF1q6a1jCB4kXge5r0K2+4KuOxyzd2WKKKKoktL2qUVGlSCrQhDTdtONJTJGkUhFO7UlAFK7HyGudv48yD610l0PlNY11HlxWVRHbhZcsiTTEwBWniqtgtXSK0p7GFbWTKl0vyGvJvievDV65dfdNeXfEmLcrV6uXytUR5eNXunil1GftLUgh6cVoXcP+kHikWKvvaVX3Efm+LjarL1NHwuu28UDvXrPhteFrzHw5D/AKYpx0r1Pw8v3a+fziV2e9w7J8rT7naacvyitJKzdP8AuCtJa+RnufcQ2JU61KZ44ELSsFA7moo+tZXi3R5tY01rWO5eAN94ocHFZNltsxPE3j3RYL77DDN58wIGEGcGuL8YzXPjfUbTw/PA9vZRyG4Eki43sBwBXX+E/Buk6bb/ADQiSYE7pHGTn1rQ8V2cbW9n9nRRN564YDtnmlqzG0nucNr3hz+3tF/4Rm9bF1BEGilHU4HSvn7VLPVtHludOu45EjRiBkelfXuo2Ob+O9tgPOQlj7jHSuN+IOlWGoWry3Fom8qe3NTKN9TSLsz411y2k/4+D1J71zV4F3HOMAc16N4+higu5IIVICk9q89u4wzOD0rM64vQzoAozjmmSRhizbse1WvJ8tf9mqu0iQ/WgOxSlDE4qMrtq5IhLnPSo2jGDmruZtXZVIbPtUOMnnmrjLiM1XC85xQJ6ELLxjrUZU1Yc56dahboaBIZuxxScU0ZZj6VI/C+1Ax0b8cUm7LUyM46U5cbs/pQDOg8AbR4ntc9zXvdoP3Y4NeA+A3X/hKLXPTfX0DbrtjHuK4sWtUerl/wsu26jFX7b2qjbtjHFXbf71eez2YbFtRyTUg5XimA/L605c5rJmyEHXrihjzUm3IzkVHI6LntU2HciLKuS3HpVW4uFUHnA7UXUw55FYepXPXnAFFiJyJ57oM/Wp7VC5z61kWAaaXJ6Zro7WIBBQkYXuxSpVduc1SnnZSVbOOxrWKjbxgGoZLZXGMCtYjZzcljDcTFmwfSmnw5Y3GfMVT9a159PRThSQc1ELcxn/WE/jWisZMqWXhrTbNcxRID64q2kUNvJ+764qXcQuM0zyl+8cZq7kpFyxuAk6k+vSvTPBmsRQqMEV5JIm0blYitLQtSktpNrMSO9ZTVndGyfNHlZ7rLr0Dp8yr05OOapS3lrdIY3VWXpgiuDtNS80DLjGOua2bK6Vtu0596p12zNYeMdixeeHNJuJWZrWM59ulVovCOlyMN0IwD0xWzbzKoy3INX4ZItvytzScIy3D2k4bMLJDZWy21rHtUDAqC4tJJ/wB45Y4PIzV9JVbB6H6VIJVyVCitOWNrdDLnknfqYF7Z4tysg+lcF4i07lmC4r1K8xIh7Vyet2h2OSvHauarC2xrSnfc8rulMTYyc9Kksbza4VuK0tasishBXB65rmrhmicn3rNHQnY66zvDuArf0+4X5Tu61wGnXqsQN3NdFp12GI5pSXU2jI9E0yUccgmuhspNwB9O/rXBaNdjcPm712OlTowA745rajI58RA6O2PTmr8J2qCOtZVrIM+3rWihGB3FejA8qoizuPXpTWOeaZng4pjZqmzNRElbPSs+8wy4H/6qtytVN89awmzeEbGLesTE6MDuXg/415J4+P8ApLbscd69h1FfkYkZOK8o8cQLJcHcPwrn6nUtjxjxiwYYznPSuEvLBSDLz616r4j09bmGTaoTb0OOtcBd2+2F1bp3966aUjirx1OcsV2yLtU43ZJq7fxiRC24jFRXTKojEY2hDx7mrk+GgWTd1+8tdikcTRjzKp2pv2gL1pZAGWMq2VY7RnsaluIG5KrwRgD0qeKybyk3KCp6H3rS5BnXuEcL/eOfpVjT5TDbls5APANLqFi/yN0YDGD3rRtEhtbDdNCGIIyKCepLZXhVhPHGPYAVpS3tv5jSyLhnwCB0zWZbErn5eHIZanuQpeMBcnJJPp7UxtluDe24R9WU5z3FVdOvBAZFnBkO0/KOBmrdu7W+JWBcpnduPGMVz15OZPNljbaJCQvHA5pkGjZRi4ZpWj2bCWKscEH1q5HdNNGkbLmNThTnkGoNFM19bPcyMqSqQpz0YDvT7lWWVoTDsbduDA4FIpbEzTvIz+VkFT0PetPiOxa6uCHVgAF659qjWOOG1C+X8zDcPrTbmJljEbEgKu4g9M00Nm9oll9ot5JLNgW2gxgjr6Coi9vBY3D3C5ulwjKe7H/CqGn3y2dzp7W8hI5DbT0OfStHVJrSTUJJXx8ylifVqHsKNr3Oa8QhnslVSTKFJJ/WsCFbh4pI1DRRuApPQnmtY61b3t0YreGSSfcVAxwea05tPkVALlRFxuyfSpsVdPYztO8y2cLauA+M5IroUWe8sl+0FWcZGT3Fc7Lf26OlrCy7/wC9XXafpt5b6VFcIyyRZ+ds8UxKx0vhHT3uLG2gigLsR8xHSvoT4dabNpelLFMoAPI56V4f4S8QWOmxR2lvLG7HlvY17N4P11L7ThG06SSZxhTSQTd0dxbqvnFx1+UZ/Ot22+4K57Tg2zJ45Xj866G2+4K0Wxyy3LFFFFMRajqVetRx1KvWqQMQ0lOakqiBpptPNJQNlW5Hymsm4HzVr3H3TWRdferORvS3LdljFWzVGyPFXu1XAzqble5HymvPPHcHmKw9q9FuB8tcX4sh354ruwsrTODEq8Tx6/0/a+4Kari146V1t7ZhgQRWU1sVOCK+tw+IvCx8BmdHkrNrqJoEOLleO1ek6Cv3a4jRYsT9O1d5oi42968zMp3PV4fjaL9TqbH7orQQ1Qs+gq6pr5ue59rDYnX71WVGRVRDzVyLtWBZSvLTO4x8MR+dRRWLeXmbDFfu+1bO0Z9aiuF2wPj0NAHN6xLNYWzNbJ50rdvQV454z8Qaq0rxPB5US5Bb1r1bxLftp/h65uDHvncEIPevKtTWa40F2uJl5Ul1Yc59KUmSlqeCeMD9pnnnZ85bpXDTFVcqVFek6rpnmPMh4OSRiuK1HTXUsNvIrK51R0RhTqDCTkdaywm6cZraktmwytnNVJbcxydOaZT1M2ZSsu0A+lQTRlQe5rditlf5m5bNPGjSThto245J9qLicbnMy48vAqu3y5FXb2IwTMpOVB4NVXw3aqRm9SuetQPwSMdasuAKgnGelMREPlPvTh6HoaQKaceAOKAI3UhuKG4Yc0shbaKjHXNAGx4Uk8rX7JwRkSjNfRtrgxL7ivmTTX238Ei8EOD+tfSmmSbrKFmXGUBP5VyYpaI9LLpfEjRhYBvWr0JHOeDWbGRuq5Cw3e1edJHswZoRnkg8GpSSPlqsrAinliMYI5rNo3TJi20E1TuZMqQVzUskmAQayb2Y4PPHaoFcq3t1tY/SsWWQ3E23Jxmn6jPlj9Kh05fMkzTSMZs3dMjVVA2/WtmNsBfpWZZjao/Wr27BHpTFEmeTkZ4qP7Rgf0qOWTgHFVJHOc9KaZbLElxuBPPvVWaZck57cUwebIPuHGaa1upA+YCrRnysaZs9zyKasjdN2RViK0TeMSAgCrK6ciuAZAOeKG7DUGzNdnYDDHFFu8qv1rcOkxsflk3e1CaOqkfNUORpGkxljdSAgdAK6fTbrAXLfjWNbaakZIMyqAeea0bZbOMBvMyc+tZmygzpbW7yAAcgnrmtSzuNp+bp/WufsbixXI3fTFbdibNgP3y8+tbRZjODXQ1YZHf5hx9O9Wbbc3zHIGcVFbQLkKrgj61oJbSKvrW0YtnHOSRXljHJHJJrI1eMNGzdscj3ro4oeMN0qpfWYcE84z0onT0JjUSZ5jr1qzLx2rhNWi8t2JWvZdX03erlV/CvPPFWmPBvYJ8uK5HGzOxSTRwsbtC+5TmtvS7zcBzXP3263m5HBqS0uCpBB4zTtoEZWPR9HvBkeufyrttHmZiuH+bj8q8r0e6bcuDn3rvvD9wDIhLdKzTszaTuj0Oyft1J6VrW7kpzwKwNPdjtYcVtwtkdOTXo03oeXUWpbRj09aa/P4UL65pHI/GtLmPUhk71DIpPFTluenFNfkcfhUNXNEzF1FWCNXlvjYN5zHHP9K9Z1QZQ9OleX+NIyXkbpkVjJWZ0Q1R5jrNwsUU27q/SuFuo1dCPUmu51ZI2SR3AO3P4VwN9dRRsWLDGSSa0panPW8znNYt1WQ7mKg9MetQaf5jbo33AY5z3q/LcW94XZlwg6ZqbyIprVi7eUoHG3rXfBaHnz30IrmHzok+z4JGM1BKtxbXbQTbvw6CjSbpILkQ8lCcEnpWjqu+K6JKllkHy5HQ1ZNtDLkZpgyOcxjGwntVzyGlhjiZQQFAHvVW2kXcbeTAwOT6GtWw3YjkYYByFyP1p2JCGFjLFbxBcoMtntVe/kVrkj7oHQCpBMftZVUKMM8nv71nSzB7xo1G8YJkcjvTQnYt6vNHbaQZ2YF5PlVSevqay4vssmjGFpNkwbdGT0NWL511F0iVYtkK/MX7VC1ijRqyuAFGVOMim2ZpMk0+dbW2Ky7ijgdD6VtzSveafa3BymAd/qQOmax7ZImkTzVXrj5eldDq8Jmtra2sdu0kByDjJ9BSRbNG/vLCG1tDJt3yIoGPXtWXdR3F4y7fkHIJHRjWJqt0bfXIrW/Vo1iUJ/wDXqRdVRrn7Pb3MwBYgjt+FNEykjZtlS1QCURiWMnacZNU9Vvn+0w71YKg5z344FSWsSpK4aQswGdzdz6U3V3WaAzDaXC5II6UMqOqM/wAI3ENpfpsVfPdiAT2Ga7rxXYzSJDKrb0cASDPOK8704o17G8TKoT8ya7y1u90GyeTKRDzDz6U09CbXMa+8OwecGt4GjIIyTzW5Z2eptbCKWSVbbso6NVnw/q41CNS1sPJzgtivUfCUOhaigsv+WqEblbsKhqxUWmeT6fpuqxNm0SNecjI5xXsfwQtbmES3NwcFj07Zrr9D8PaLbJKJLKNm7nFaNrFZx3UcNrGscajooxS2Jdzr9JkLAqfVT/OultvuCuQ0CUSXEuOwX+tdfbfcFaRehhLcsUUUVQi4nAqZelMA7VItUhMaRTaeRTcUyRKTFLRQNleccGsW9GDW5KODWVeJmomb0dxLGtAdKqWSYAq+F+WqhsRV3IJh8tct4jjyDXWyL8tc7r0eQeM11UX7x5+KvynC3Ft8x4rNvLU5B29OtdNcRc9Ko3UOVOBzXtUqzR8rjKXOmZWkw4uOldppCYC1zumW+HyRXU6YuMVjjKnMdGTU+RG9aDirYFVrUcCrYFeNLc+shsKg5q9D2qmvUVch7VkzQnpGxjmndqQdOakDB1qzhuCU2ghRuGfXtXB+LvDu7SXyvLLnj1r1B4Vecsw6Diue8YYSxYAAkkACplsTsfLWt6PPFPIIt7EHpXFanY3Ecrb1PXmvoLUNPUSPmMHcx3Gub8SaLZz2jFItrgelYJnXF3R4Vd2qFCQRuz6VlXdi2Acg5Ndjq2niG6kAGAOBVGKxEo3Lz6k9qq5VjmZbVrVIyELu5+VfWn30GqLbmYgRKRggd66jV9IVFsrhZfn34xmsnXJJUQxF8o36GhsXU89voXLnLZNUTH5fWtS9cJMU64PWs6fLMcVojOViqwzmopBxUzqccdahlOFGaZJF36imyECl4xnvTdueWNACMSVPFQZy1SyNxjtUAbmmSyeFv3yHphs19H+Frg3Wg2s2efKH8q+bU6jsK+gvhw+7wtZk8gLjNc+IXunfgH77R06ZAx+NWoWwAKqhep9qnj7D2rzZo9uLLqN8oDc1MWG3OADVWM896dI47+lYs3TEnfb1rG1C4HNaFwx2muf1WTbnBqLEyZl3sxLbQTnPFaGkdF+nNYqky3OM/Wum0qFRtwO1aW0ML3ZqxcKKlZsj3pmDjj0qC5uo4FGcE9vY1KTZcWTHhsu+MDuage6g2naMketZU94XZtzdevNVJLxcZOB9K6IUL7jc7Gs942T8+DUBuGyPm+tZrXW47TUK3igEN2roVNIn2hri8aNWw3J7VHJeTs+dze3NYzXMjOOtKrSZbO4dxzT5EVGqdBaardROo8wjuQTVibV7mQblmI5rmo5e7F93sasIW8s/LIQfSspU1fY3hVZsreTb/mmJzyTmr1tdswXcwArnYlumQlYpPbIqz5F8qhlhkx34pOCLdSXY6i21DbIF38dOtblrfbW4Y57c157E86tyNh9wa0YtQljUH7x7UciF7SXU9R03UpkwfMPX1rsNG1gsypKdwrxi31tGjjDTIrj7w3YzXQWniSOOKOQOMhsEZ/KtIKxhVjGase1xPBcAFcZxTZrfIO3rXDaL4ntwqfvh05yf0rqbHVopEVt4x7Gt+WMkeVOnKDK+o2nJ+Xmua1vTo7i3dJEyceldzM0U0e7IzXOaqpGSOc5rhrU0jalUZ4R4u0XyJHCqSAeK5M5hZVbNez+K7VJIHAx06mvJdetTDcFhxzXMjrci/o91tON2MV33hq6zswQeeleU2Vx5cq5716F4QnRpEVugOc1E1Y6Kbuj1jRJW2rkHBHWuntWyB61yeh/7JyOo5rprNuQMV10nocNZamivTPNMkb5qEJ245qOdufStm9DBbj4zuB+tK5AFRRs22pD90c0k9Aa1M3Uh8jfSvMvG6N5bsM8CvUL/AJVjjFee+LrcyrLzwMfzrCrudFLY8H8Wa1Hb6dLb4xO7EZx0FeWajfSSTeWmdoPT1r1H4mWkQuNsMZLYPOO9ecxaTM0u4qfeuqjyxV2cddycrFe0KyKsWACc7j71ry5h07DISxPHvioItLuIn3LGCB2NXHnjWyMLA7weNw6VupX2OdrUzbOANMpkAJLbiB+laN7PJcJ8xAKnjjrVeCJkw3A9eafeAyWpEPDdF9apMTjoZskKjUXbko559RWhcXxtWji3ckAKPSs6a5NvandzIOpxyDWVE8s0zTFi5A+XNaowka637zStO0YXYdmAevuaSymW4L+Xt3scNjtVANNIzsI+JCBkDgetVbS4ay1FtvI34P0qjO5oa5JHCVt7Nss5zJgVbs7qSK2aNYc5AxkZ5rZ0TTYby3muFjTe3Ksw6VmSo2m3rRtklSDjHXmnYXMQQGSKGTzF/eE8Afw1LJFPC4KSN5gAbjtXRrBbXWkNdLbkMWySa5xTKLkyPuCk456EelIon1S0bVkhkuJP3n3Q/wDerIg05re5UbtrhsGtDU5phNBHZoSqMGJH8qvWUcM8zyXTlJCc80BoSPaTSRkrlsdSO9ZaTTbpI5IXKn+Kug0/UY4zIjcjOBxWdf3Mb3Trap901PU0toc5BBPFdF4wcZJDdq2ItSeKweOQnfINrfTNOubnyYD5ceHxhhis3Rij37PcKWQHOD0ouTax3HhvVJ1s00u0tjum6OR90V3XgJ10q4uJ7qRpZyefUD0rzbTdbWG6xax4kztU+nvW1Le3Merx2tvIciMPIx7mi+g0kj2C78aXDSMtsCN+Aa6Pw3qbXA3SP8+Oa8b0LUpJJ2mnUjBxjqK7nRdcjiYAx9+1QyuW6Pa/CLBpZSOmF/rXcW33BXm3w3vkvGn2NnAT+tek233BWtP4TlmrSLFFFFWQaZHNKKXFAqhCGkxTzTcUXJG4oxTqKLjK8o4NZ9wma1HWq8kWaUtTSErFe2XGKubeKZFHipscURFN3ZEy8VjaxHlDW6RxWZqi5U1rB2Zy11eJyU0PXiqktv3xW28Qyarywiu6FU8WrRurmXbwYbpW3YR4xVaGH5q07SPGKmrO5eDp2Zo2y8CrOKigXgVYC1xM9yGwi9RVyHtVYLyKtR1DNCbtQPu0q9KKkCKT5Wz7VzvitVe2ZuDjmujlHFYXiWAPZPtGDjtUy2JkeU6vcR+c205HesS5lDo0e0YI71f1mOQTybVx81Ylx5gH3T9a5TphscJ4vs1t5GYL8rZrjEmaGJ4RkEmvSfE1s91GBiuF1zTGhj8xQcjrVxehbZyuo31yrf6wnYfl571i31zOwIkfJxWrqFuzKwC4Oc1i3SszHIqyUkYE+fNLHnmpFhWSBmH3hUl5EF5FQpceXCY1Xk96shaPUrRbA5Eh4FVbvYzNtHHapnGVLGq0nCmmK+liqNoBqNyWNP2k1raNpD3sEkuQFQZzQIwpOBUS/eqzeqFmZR0BxTbcAdaYnqxinkKK93+Esu7wxHH/AHG6V4ZEqtJn3r274UER6cYTnoGFYYj4TswN/aXO3bPHqamQ8571AzDnAp8fTnrXnyR7cWW0bjvRJg8Y69KjQ9+lOP3sg9a5mjZMq3LbVOc1zmouWkPoBXRX2GUj0rmdT3DdipW5MmVNPjHmFu+a6mxYQxjC5yK5XSj85+vSt1bjy4xnIx0raxjc0bu7EUec7fQ1zt/endlmo1K7LJ8x461yur37Lk7q2pU7Ccy5f6yluNzyAVnWuvNdTbI4357461zrb7+9AY8DoK9A8L6DGvlO0Y6CulqyJheciO2ju5f3ghdx71ZgSTzCptzur0i00xE08+TGuMc8VTstGM1wzSLgk9AO1Tz2R1woeZxUQmjfBt61Lf5ly1scj/ZrrW0C3jkDO3HoRV61sIshYIWlOOy8VLq6bHQqMVqcUUMabks2OOuEqOPWINnlC3Ibv8vOa9PtrFoE2z2rKh/2az9Q8P2E9/HPa22fLH7zA4qVNs2p8jdjl9Ge6nkDR28jD1xXe6XpTXMEe21fzG9RwK1/Dui+dCoW38vHQ4rsNM8P3UIBjkz7U6fM3scuKxVOPu3seO654f1GLUSkcMe3Pp1rT07wXfXsamSBUGM5AzXqE2nJcagsdxDiROvHWup0vSVjjGzCmt1Tbkc1fMIU6S01PnTUPA9wlwU3oeeuzmrcPwv1a40+S5t5DmNd3HHFe36np/nX5jeGMMp+8F61r2mnyC0aMPgFcEAdqPY3k9TKeZ2px0Vz461+08V6Pc+XEGkAOV4NQ6R8StS02VYb7emDyc8V9NeIPDKy3zNCoEuMKcdK+evjP4HGkzjbH80nzDHeueUJwOpYmhVty6M7Lwz8ULe4jCSTLg9810sniq1uog4kDE+hr5VksLzTCsm5lU+/StXSPEl5ZkI8jFc9zRKLaOaTg3se067rUCyN82Qa4DxRcRST5VgR1+lUZdeW/gb5gWx0rDa6kklKtkiud07BzGjbMpYP157V2PhOdhdIx/ixXD6axafy8cEV2mgho5lIHK1hVWh0UXqez+GW3IrZ56EV1kOfLyOvauH8JyblAyeea7u14iXjPpV0HoZYjSRbgOQM9e9R3/yAyDmnQyHf069araqW243HnpXQ37rOeK99EkDEjPoKnU+vSqttnyly2e3FWVU+tENhztcqX2CpA6VyWuRqyTDplTXWXo+Xbnp1rltejZkfBwO9RURdM8S+IkSmMbVAbkmvPoGHnFSM/hXonjbE2oTKrdFwK8+uI2ik6EGrWyM5L3jR+yiWLAXluntXN67a+XdvH94hQQfety0vSqlWJ3Y4Oay9V3yvvHCFeG7kitISszKpExoizIU4NaEax29rumwT1P0qhDHHHPgEsW6Z9ap6/fSKPs+753wOO1bx1OdvljdmTq82+7c7dsbnIqtam4gZZoxkZ61ZvWEpMedxUjB9q0bGOGK2d8Z3ngenvXQtjlau7lhplOkfardBHPnEidm965tpmect5YyOoxWw7+ZcLCv3E6+9UbGGW5vp5VUKBkk9gKpGbOu8K6pa2FqkrBpEH8I5JNZWtX/2rWTcSL5aMc4x2qvoiAX220dmYcnIyKta7c/2hOsRg8t4++MVV9BJXNHw/wCIPKt5reaNXtJONmefrTDFBvbdIfs+Tj1rCsPsoR1nEkTf3xXS6bo73VrEjXMcqnJU78YpFLcpwsnmDylYjOOfSkvYp7eVpZFDLnK471qOtppwWDKPMxxwchapXskrTvGw3YOVHtSsDfYy7W4e6kaVlMQHqKvaePLui+wHjknvTJd0ltjYFOcntVpDmx25G8j8qOUFNhdCOWfzGCqrCqM2m+XOTCQA3BFTS2bXcYj8wqB1NMjb7NfIJWLKoAz7UrF8xbsbD7LdRycE9s11mhLFc6hI8mFLISxPt2rEncyXMToQYwMrWvpR3zKVGBkbjUmiOy8MR2rRSRqqktJjkdq7O08NQMhmWQErgYFcd4XtGOohIwMuQQewr1vTNKew2lm81mTJwaVhylZG38M9OWykuGXgMqDH516ZbfcFcJ4MXa8wIwflOPxNd3bfcFaQ2OObvIsUUUVZBq0opSKAOKYgNJinGkoENop1FADCKYVqakxQFyILTiKXFKaYXuRMKz9RXKGtJulUb9cqapMzq/CYTrzUMiZNXXiYmonjNaqR5so6FeGP5q0bZOlV4o/mrQt1olIvDxsWYl6VLtpI16VKRWLPSiRheasx9KhAqePpUsslXpS0i0tICOXpWTrg/wBEf6Vry1layM2z/Sk9iZHkmsp/pUnpmseWMAnI4rf1tP8AS3+tZE65HSuRnRDYwNTWMRscDFchqEaXLtGV/TrXZavH8lclq6NEfMSkmzZHHapp0P24xbR07VjanoMaIXyBWxrclx5pmjXmuW1nV7wx+WcjFaWYm4lDVtKtY4Cync2K5Oe1dVLBeK3ftdxcOIicZNJqaCGzkj43CrTaIaTRy7QTMp2qSKpXKyKCMYxWxaXzw5VlBFV9Smjm5Ee01ZnZWuZlnC1xOkCjljiuw1e2Ph/QRASRJN39RWD4eWNNSjlYgBTnmneM9Yk1TUAN2UiG1fSmT5mDOwZ6idsLgVJjvjNMZe1MdhbTJmX0zXtnw7dVaID+KPFeJr8hGK9T+HN3uigOeVODzWFdXR14OVpNHqaAc7h2pEY+Zg/hQrbv501sbhXBI9qJOD/tfWn5468VAG+UdqczZHX/AOtWEjQjufunvXPaov3zW+x3fxfnWTqcZbdjp0rLZgzndNm2s/c5q3Nenjnp2rPZWhuZFx16UojkkOccV1xs9TlehDqV5yfX+Vc5cs1xLt7d6t6t9oju8EHafakWHbFu284roiiShpKL/a/lk4PYV7N4dspG0+C4WMmMHrXiOjF38X2u4fK0oU/SvqzwZa2sXh3y9oxuPFbODZEMRyX0Op0jSYRpcYaMHenPFRaBoiw6rOWXKY+XNbcU0UOnRyllVFQEk9AKreEtUtdXnu2t5Awjk2ZHfisuWzsSq8+WRBr+iwyIZI4hkdcd6t+GdJhttPQ7BubknFamrPDbWEs08iRxqpLOxwAKr+FtTtdU0G3vrVw0Umdp+hxVcnvCeJm6XL5l0WMTjDID+FZGq6O1pcRSW2Fjnba4x0roUkUYqn4v1K007RoLq4kRR9qjjG44+8cVp7NOJjTrzjNWe5d0u3jijVVGMV0unKMDiuVstQt2kASeI8dmFb9jexAgtNGPqwp0rJmFdSe5ZvoI/wC1Ecj5inNadio3AV4v47+KcOhfFKGzVTeaclosdz5RyUkJzkfQV1GmfFzwqXRw11gjp5XStrpTYpYetKnFpHb6nGq6lu7lQauacy/NnoRXzf8AFb4rao3jq01Lwy8h063hEckci4WY5yeK7fw38avCsmjm71KZ7GZEJeNxnnHQVHPFVLFzwlVUlJo9KvIUa68zIGRXmvxw0WG8tbW6OMRttPvmvN7H9piym8VXcOpWDxaUz4t5F+8o96wfj18bodftI/D/AILjuLibekj3CrxgdgK0bjK5lGFSnJMx/G+k2qWbBJkk+XnA+6a86a1m2bSua6fRrbxZqdgJdYg8pX6cfMfrXfeC/h7PcSreX0YWMc4I61w1ZqOyPYoUny80jzvQPDNyLUzSAgHpRc6b5Hy87s8V7tquiQw26xxxqoC44Fed63prLOx2g46cV58qkm9TbkXQ5HTLcrcZOK7HRQTIrVz4j2T+mK6DR9wIrGTubUkemeEztKHOc9K9Es+YhjpXn3hEMRErAV31khCjng1phzPE7lqL5SagvxudMVMOCTUUx/edK6JfCc8NxbVcZ55FTFtqnvmolPIwO1OdsDsacNgnqytdH5T71zWvusdtKzNtUKSa6K7f5M4rhviNfLZ6FcMeCVxmlIcdDxXVLvztXlG7I3HNZ+p2BmOUX6HFYmk6qt1qlx82SrkGu10945o8N1xgVlJtPU3glJHJS6XME/lVC/s7uOJQVYKORXpNvpv2hDxlulWJNAa4zAyALjqRVxmyJUrni2q24itftAkAYc4rlppTLcedIeeozXX/ABXs49HvzbRS7i/JANcPE+4fPnPY16NFe7c8iu7T5SeIsrMzfeOfwp9u73CmENtOR171Wkdy4INWrFoc7ZF+Zhw2eAa2MTZtoVSAg8Pn+Ks+B/IguY1JBc8/Sp5GEEW+eUuAuBWJNcyS3AdSeMYAqiLndfC+yin1JYWHL9TjmrXjqGHT9YZItrPnJbb2qx8MGhh1Jrl3CBY88nA6Vj+JGlvNSkulkMsbyNk9gPatG1yWItqYGrx+dKhgbCH7/wBa2NAhuNgRZTIQeFHWhLCOWR7deC0QcZ/hNZmi3Umn38kasWYNgEGs0OS1L/i9LiwSP93tMjgL64FW9NWOWyE9xJtkx3o1K8kntzJNGZcfcLDpVTTY2YBX+655J7U2C01Jlk+0F4wdzL1xUtq8TRy7QSycAetUL6RrO/MdsCwPVh0NB3x277ZCGPzEjtQSb6yxnTT8oEh6+1YsTebciNlzg4zXQ6MLWTSPMkYuV+9gc1GNANzZvqdsjhA3HrUpGzeiMq6mWGQ7HKqvqav6N4kijZkmj5PAasu60uaadZHY+Upyw9a6HwD4bt9V1yKG4UCHOWI9KGSpM77wJrUUuoQTTLsjQYX0Ne2aZqdvdQ/KykleCK8+8TaDpFj4anMMCW4gjyrd8irHwgmlvNL8x8/KKLDlLuev+FF2zzeuF/rXbW33BXEeFf8Aj6mB67U/rXb233BVJGDepYooopiNhiFGWIA9zikVlb7rK30Oa+cje+K/Fd+yxzXl5IeSkZIVR+HAouF8WeFbmOWZr2yYn5CXJVv6GvP+vdeV2Pi3xen+8VCXs/5v6VvxPo6gg+lcf8M/F/8Awk1g8V0FS/twPMA6OP7wrifjPq2p2Xi1YbPULm3j+zIdschUZ5roniYxp+0WqPYxWeUKOCjjILmiz2Xmkyudu5c+ma+erDxn4gh0eXTLa6uZJ55dxlLF3C4+6vpWI9/q0FyXku7yKcHJLOwYfnXO8wjpZHi1ONKEVFwpN99dvLzPqGkLLnaWXPpmvC/+Fla6fDi6arE3u7b9q/iKen1965S5vNYScSXNzfJKeQZGYE+/NOWYQXwq5eI4yw0EnSg5d+lvLqfT5FJXmHwe8X3l/cvomqTmZwm63kc/McdVJ713vibWLXQdHm1K7PyRj5VHV27AV1060Zw51se/gs0oYvC/Wou0et+ltzRPQk9KqT7H4V1J9Ac14NrXirxJ4m1DyY5pwrtiO2t8gY/DrUF7o/izRYBfXEF9bIOTIHPy/XB4rleP/li2j5+pxbGTbo0JSgt3/Sf4nuTxc1G0PtmuH+GnjSfULpdH1eQPMw/cTHq3+yferHxlurqx02wa0uJYGaZgxjYjIxXR9ai6TqI9H+18PPAyxtNXS3XX0OuSPB6Vaj2rjLAfU14PovivV9Olml+1TTu8ZRBI5YKT3xVC/vtYll+0XlxebnOQzllz9K53mUbaI8T/AFuoxgpRptvtfb5n0mg6Vm+MLm4svC+oXdq5jmihLIwHQ15r8K/GF8mrxaPqVy09vP8ALE0hyyP2GfQ1B8XbjWF8T3UMMl6LIwpuVd3l9Oc9queLi6PPFeR6dbiKlPLXiaUXd+7bqm1uZ2keNvE8+q2kMmqOyPMqsNo5BNe+Rg7Rwa+V4jIsitFuDgjbt659q9B+Ft54gl8Z2sd/NqLW5R9wm37enHXiuTCYlp8sru54PDee1YVPY1uabm0k73t957YOlLSL92l7V6vU/SSOTpWdqozbt9K0n6VQ1EZhb6UMUjy7WYs3bfWsuW3yK6XVIR9obis+SH2rmcTSD0OR1i2/d9Melef+KZDCjKDzXp/iiKT+zpGiX5wCRXlUlhcXxaW5k2nJwKLGsZPY58XMYtmWQAvXMajDHPcnpiul1XS2W48sPkmsqfR5VyA2TVXRauzh9VXyLnMXbvWRf3UspLMx9K7nXtHWOyZgPmArh3jjyUkByPari0ZzTTMd9+4nHFAjeToCa1bSxN1OY0UhfWrkWgzSebHG2GUdB3qrkqNzmDuT7pwaqTD5s+tXtQhaGRkbhlODVXbuTPpTJRDtPWgLlgcVKF+XBpygFsCgZWZeeldx8NWfc/8AdBrkNq4Oevauw+GTK0k0X8RrOr8LNsN/FR6/YzbrdJN3ap22s3BrL0v/AFJj6Ac1oowwB2rz5q57sHbQX7rH0qRDu46cVCxyM04EZGaxkjQaw2y7cc1DLHuUjFWp13DcBz60wfcIPWsWBzV7aD7QGIqe0twABjj6Vcuo90lW7SIMnQe1VGTIcTnta0oXEIZVG9fbrWE1p5kLK/ysOor0cwYXlcg9a57W9OVZPMQcV006ltA5Lnm13DJp98t0Af3bBgfpXaXHxj+waK1vpsLNcypyW6IasDSLfUYTHIvGMEVy2sfDrc5azuNh7KwyK64VV1Oavhaj1pkcfxc8VX9rHpd5fv8AZwcfLwSPc12XhXxbrttA4027e2LY3le+K89sPh5rUd6jt5JTIyd1eh6HoF1bFxIyL0onKHQrB4SvJ2nE1Nf8TeJNbt/s+oajNLCeqA4B+tM0Txd4k0KxWw069KW6MWVNuQM1p22gs+A0gyR6U9/CUj/NHOM5xjFZOpc9dYGUVrEq33xJ8bSxbE1LZx1VADXMalqHiDWW/wCJlqd3crncFZzgH6V16+D7nzFDzKFz8x210mi+D9GXBurln9cHFNcz0RlOFKjq4/geYWcesLIGjvbpenSQ10FhbazMw8zUbzHoZTXocVl4VtodrRb2Bxgck06WPTZEi+w2BTa3LMeo9KPO5UPffu02ctp2ihWMkp3MxySxyTXQ6bZW0akSY46cVfstNSVgT1J6DpXRadpduXVBGMnvjpRGWpvUopR1djldQ0aO6QeRB5jH0FYl78O9R1eEx/urZD1JGTXslnZIONoGPQVq2lipcAJ25rZXZ5tSdOmtdTwTSvgPpIZZNRuJbvnkD5RXoOg/D7QdMSJbTS4YkYYZtvP516Rb2MEaEn8KelsrttH3R2quSxxfWot+6jjrPwgnnfvMNGMY44roGsYobfyY12oOwrbaNUjKkVVlXd26VhUsS68p7nJazbAxEbe2K4TX9M2xM2AK9TvrfzMsOnfNcZ4ojUwuqgAV51SNjrpTPHdQjEc/3c5Na2gpukVcflVTVI998QvQGuh8MW671YjODz9a55M66e533hmLyyjDmu2tfuDFcxoUBWNW46V0cB2/St6GiOau7sssRzUO7ceaR2LE460wH1rZszgidTnjjrSOcj6UiECkZ9wrSOxEtyrcn5PevFfj5rC2+kyRFgBgk817HqMyxxOzdhXyV+0Trn2m4nh8zqdoFXCPNJIzqT5Ytnkeka9LY6y90MlHc7l9q9c8L+IrK8CukyjIGQT0rwVqu2UssbBopWTIxwa6quGjM4cPjZUn3R9U2d/B5SvHMquCDnNZnjHx/ZaLblWkWWYg7Qhr50OtatGNv26cAdtxqmbia4kZppHc46sc1lDB2erOipmTa91Gh4k1i81nVZL26YlpG4HYD0qqrbWBP5VBG5GN1XFjUyq2M5GRXZZJWPMu5O5OiFmLKOMdKsQQoMiQ9uPaqbuVcFeBmp0bcBJyOxpGyaFupG+wiMSFwT09KsaZZBrTzAm5ieT6VFaWz3hKx8ImWOas6fqElrbGFsFQ2QD60WIvqdFb6asEaK9wV3gF1B+6PStrQ7K0kkntd48yMbkHYis/wdo9zrscrfbAjdTu6mqxNxo2ryqJCx5Bb2q2tBQbuQ6mzwaozI2EcYz6e1Z99YMJUdZAjMeMcZp13eR3F2gmyMEnOehqSKYXN7CsinYDwfakhPc1tNhVmK3R/wBGgHzAH7xqNFF2ki2se0Hke1SLLFFaXUPln/WnJ9sUzRLhvtPyfKoGGH1qrisUluY7UmIr5kpOBkdKmWFHjZrhTHu5A9TTrm2j/tGMDb87fe9Kk8QxyWuo/Z2YMEA+ZTkGpZUVYuaBCUsHVyAC2MCuugvbS10cWysN54xXF2cjfZzK7bAo6jvU1rfR3TsI8kgYGaRokrHYjSVubECOIMMYJ9M1S0qz1TQ711t4Xd0PbvV7wVNLeGW1eUp5absNxnFdzobrLcxy7UJUHBb+LAoE1dHG30XjjxPt09LWSOCVwWznmvafhx4Vn8P6GIrtgZmxuFS+CPE+m6k8VusaRzrlSAMZIrrZ2ywX8a0jEwZZ8NjF3P8ARf612dt9wVxnhz/j9n+i/wBa7O2+4KHuSWKKKKQHivg3xzceGNOe0tdPtpTI5d5HJ3H2qbxb8QbvxHo7addafaxqWDK6kkqR6VL8OPEXh3ToHsfEGlwTIX3R3DQhyvsfauj8Q+MPA1pbD+ydFsb+ckcG2CoB7nFeNBt0re0sux+WYadSeA5XjIxhazi1r6W3fyOU+Dt09v46tUVsLMjRsPXjP9KufHP/AJHNf+vVP616H4C1Twrro+0aZpltaX0Iy6CEBk9wR2rzz45/8jmv/Xqn9aupDkw2jvqdOMwiwuRcsaimnNNNGr8BNPt5Z9R1CSNXliCpGSM7c5zS/H20hS4027SNVldWRyB94DpmrX7P/wDx56r/ANdE/lTP2gP9VpX1f+lXZfU/67nU6cFwze3n8+Y5v4MWFvfeMQ1zGsgt4WlVWGRuyAP513Pxxs4JPCkd0Y182GdQrAc4PUVyPwI/5G64/wCvRv8A0IV23xs/5Eh/+vhKKKX1WXzDLKcP9XqztvzfgeXfC52Tx3phU4y5H/jprs/j9dSBNMswSI2LyMPU9BXFfDL/AJHrS/8Arof/AEE16N8ctHmvNEt9SgQubNz5gH9w96zopvDTt/Wxw5bCpPIMRGH834e7f8DzLwb4kk8M30t5DZw3ErpsBk/hHtXSah8Ur+9sprSbS7QxzIUbk9CK57wNrGn6PqjPqmnxXtpKu1w6BinuM16DqHir4ew2TTW2m2txNj5YhagHPuSOKmg5cmlS3kYZVUqvCOMcWqaV7xa/q9zynR7hrXVrS4jba0cysMfWvTfjg27RtMb1mY/+OipfBmv+FdbnS0uNEsrO+J+RRCCrfQ461H8c8f2TpoHTz2/9BrSNNQw82pXTO2jgo4fJsROnVU4ytt0s+tzjfhlYwX3i62juEDxxq0m09CR0r074m2cE/gq9d413QKHjOPunIH9a87+EP/I4x/8AXF69O+Iv/Ij6p/1yH/oQq8Kl9Xl8zoyKlB5NXbW/N+CPEfDLNH4i0514IuUx+de++PP+RN1X/r3NeAeHf+Q/p/8A18J/OvoTxlC1x4T1KFASzWzYx7DNLA/w5kcKpvA4lL+tGfPWg/8AIbsf+vhP5ivp2P7o+lfLdjP9lvoLjGfKkV8euDX0D4Z8aaJrt1HZ2UkpuGTcUZMYx15pZdOKumw4LxVGkqlOckpSasu++x1K9KWvFfGHxJ1pdbnttJkS2toJCg+QEvg8k5r0D4aeJpfE2hNcXMapcwP5cu3oxxkGuuGJhObij6nB59hMXiZYam3zK/o7b2OnfpVK+H7o/Srr9Kp3n+rP0rpPZZw+pr+/as2Vea1tTH74/Ws2ZeKjlHEy76NWifIyMVxmtaTEiNJGp3HsK7a+aOKJjI+0Y9a8/wBc1N5pGhhkOOazkjeGpwep6fMboylzjPFY2oNLbMWX5sV2F2MQE3DFf7pFcrJH5l2yDnJqDoStoc3rWpedbbAuD3rEstNF5L5gTLemK7keHi8hZk69auaL4fMF0SFAUc1SRLi29TldH8MSGZmddvpxWT4gt5tLuHaM898d69SvisLHbgYBFef+NB+6eQ88Z5q7EuNjyvWGaa5eZlwSelZ3IPoK0L1/NlOPWqLqWYCrRzvcQnFIv3qnuFTCqnYcmqvQ0DFlbnFbHg/Uv7M1aOR2/dtw1Yj0IecUmk1ZjjJxkpI+g9KvIZokkjcFWHUVpjjnqK8B0nxBqGnfu4ZSU/uk9K9b8Da6usaYjOw81eHGa5Z0uVHq0cUpyt1OlRuCCKc2OnT0qJWyd3ennoO9ckkd1yaF92RTJVIPY01doPXBqTdu44rCURqRTmjyeKs2OAQrdKjnXHvT4eVGOtZlGgVwpxyKpXsKyDaRxVqCTK4J59KbLjj0NaQZD3OehjNtOwbGD0rQtwkzbuMDqKddxbzu24I/WoY5PJxxj1rqWprTmacFsuQVH0qzBbBTmQcVUtbpV+YNyRWja3KFQHxT5T0qVexYQIMbe1W7aXy+xbNZ7TRqOcCiO5UkFXwQelTsdyrJnQwSB4vnB3E1n3UaNcMqjAAFNS+XGA2Djk1lpfO2oTfNncOKq7MHON7mrBAqnhQfrWrarFFOMtuUgHFYAvAAWDAHBpttqH7xTuDcetJlqpzI7m0nhVika4YH8q3rHZsVv4jXD6deb2EmM+uK6PT7w7kzxVwOPEROxhIQKevFaUFztI29xWBaLLMoYbjxwe1bNpC2U3YIHBrpU0jwa0E9y5BvlchhxzzVxFEaU2FQvHapOPWhyucTtsiF/mOGqJlOCeoNTvgVEMDnpXPItMz74YiP061594tmWJZB6132rviPA9K821+GS8vj18tOB9a4q7sduHRxItC05LA/Mc12HhrTVjI3D3NMt9LMsqsQBj2rqNOtBEnTnFci95na5JLQ1bGMIigDnArRU461QtvuY5zVsHoDXXBWRyS1Y8twcDBoVt2B6UwZPqKfxu+lWtR6IlYletRsRz60ZJzzmoZ3Cg/Nj0rVGTOa8d6h9i0mdw2CFNfEfxT1Rr7xBIu7IU8/Wvp/43a2ttpUyLIc7TnmvjbU7iS6vpZnOSzE5row0bts48ZPTlIBy3TNSowAwBzTY14zTmwK7TzCWQ+bz3HX3psbKhOep4FEa4TdmnGP5g3Y0DI2VpJAoFXYJNhHqOBmp9Pt42UuT82cCoWjC4J9aQ0h0gO0E4BHarMLf6H84+8cKaaigD5l3buQMc1MCUswWGGJwoNI0W4WlwbdTGufn+Umqj/65wCW5p87MY0X+LNbGm6TJhLkAEdSW7UhtdjrfhjeRwMsUq7A38ROKd4wFquoXEwdFjB45zmi1MNrpTXJj3SsdvsK5XxTcTSMQxLBgMY6Yq29LE2Mm/kWSZizbcH863/DzQm3y/zEdK5+axkPlfMG2oM+1dR4Y0+1B3XE23jOKEhFzzbeUmDISZnB5/iqLVbYWDhvMCu2CdtJ4p0vYiX9m4MQ4JB6Gsu1DXKf6RKSMfxHND7DW5Ye5t5CTljjoR61NNu+ziR2JDfL8xqrDbRyv5ceQK6C60mK30qN5XJlfDRg+lJDd2ULVl+z/Z353cCus8NaBbSW++PAfGc1yMQljuELRFlPSvVfDFnH/YSFl2PtJ570kDeqRzDRyJqQ8hsPnbgHrXbWWoabpNqgupN0uAwGf0rj7jTrxtWd7fcrAHbWpZeC9WkQ6lfSsyxrn5uwFA7np/wy02O7jk1Qr5SJIzxj616RyRvPcCvE7HW9R0QJa2twjRvtO31Fev6RcvcaZDLMMOygkVrBmUkbHhr/AI/J/ov9a7S2+4K4rwwc3k/0X+tdrbfcFEtzNFiiiipGefaz8IyZmfSdTVUJ4jnXp+Iqvp/whvmlH27VbdI+/lKWP616/ilFcrwVG97HzsuFsslPm9n8ruxk+FvDumeHLH7Np8WC3Mkjcs59zXOeO/h+fE2tDUf7U+zYiWPZ5W7p3zmu6NJW0qMJR5WtD0q+WYWtQWHnD3F02/I5b4feEj4UhuozffavtDKc+Xt24/Gm/EHwgfFa2ii++y/Zy3/LPduz+NdXSZo9jDk5LaC/szC/VfqnL+77Xfe+++5xHgPwEfC+ryagdTF1vhMezytuMkHOc+1bfjfQD4k0Q6b9qFtmRX37d3T2rcNJmiNGChyJaBSyzDUsO8LCPuO91d9fxPO/DHwyOi67a6p/bAm8ht2zycbuMdc16FOiSRtHIodGGGUjIIp26kY8U6dGFNWiisFl+HwVN06EbJ69X+Z5t4k+FljdzvcaTdfYyxyYnXcmfbuKwYvhPqu/99qVoqZ6qCTXsbVG54rOWCoyd7HmVuGctqz53Tt6Npfccp4R8G6b4dPnR5ubsjBmcdB7DtS+O/DX/CTWltB9s+zeS5fOzdnIxXRM3NMZqt0ocnJbQ73l2F+rPDKFoPp/Wpxfg/wIfD+srqH9pC4whXZ5W3r75rq/EOmf2xoV1pvneT9oXbv2528g9Pwqyp5qZDxSp0oRi4paCw2XYahRlh6cbRd7q767nnWm/Cs2l/b3X9tB/KkV9vkYzg9OtemkZXaeR0PvTVp1XSowpfCi8DluGwKccPGye+rf5nmniH4WRXV7Jc6VfC3WRixhkXIUn0PpV/4f+ALnw9rQ1O41CKUhCojRD3967ypE6Cs/qlJS5ktTlhw/gKddYiELSTvu7X9DznxT8Lo9S1aW+06/W2WZt0kbpkAnqRXYeDPDtr4Z0gWFu5kYtvlkIwXatlaWnGhThJyitTpw+UYPDV5YilC0n+vbsI/Sql19w1afpVS6+4fpWtj0Wcdqv+uNZd26xxMx4ArS1Zv35rD1Vv8ARJPpV20CJzuu3E00Z+UiE9+5rhNbi+zS7o+nWuuvL39ysLLyDWB4jCyQKsfcenesJHXBHG+IbyVo1VYzjHBFZFk26VWDfNXZLpqtDhsHisC403y9QxGnU9qyOl02tSdboqvlnhiM5qD7fc2rmTqvce1Xms0iZGnxgtyPpWT4muI1R0txkHt6VaCSfUdHqFneMzO3Y5B9a4zxd/pDSQxt8mKs6d87leRWd4yJhkH2ds5Xk1SehzNpanmd5B9nnf5s8ms+VvmNXtU3+cQTkk5qgy/NVGLI2dgfalzmlce1KBtSgQwfNion3K9PAYtmnum4CgZEW6H866XwNrb6XqSc/unIDZrnGTbRG2056EHik1cadndH0bbTLLEkkfKsMg1Mj889q4f4b68t5ZrZTPiVOBmuyLdv1rhqU7M9qlVUopk+ep96fG2XHbHWqiu281IjZzXPKJumWpPnY7eaZHlW5pImANSBd2SDWEo2LTJh8w3Lwf50pJ49jzTYDxtPYVJ26daIgxBg8H8KhlgSQFTx71N/OkbpW0HqTsURbtHzkDBoeaSNuuKtuqtn+tQTqG425I71upmkajRWmv5ACvXFNj1Bw33RmmyJ1AFQOvzYyDTujdVmjQXUpPLPOGx1qJ7h98cwLAdDVUqBwW4qxAUZQMZHbNLmH7cspcMSf51PbNiRcZP0qCB40ydo49av2kys2Nqj8Kzc7D9udJo8U7AMoKqSM12mmRRxsgkYOOB9K4vS7wqAvOPSuo0iTeyHnJNZuoyJ1G0dta3EaKscY49K1rNmYDNc7YfeGcZ9q6K1P7vOcEVtTm2eZW0NKM4UUOw6VAX+XrTWfpzyK35jktqPdv0pjH5Tx1poySSaVuUFZM0sZGrn91t9a5yS1+fdt610t+m9ulU0hB/hxg1y1FdnXTdkZ0FmoYECriR7RwKseXt6etRt1IqFBIrmbFhHU1MOc9jUUXAwakRuue9VHYRKPc0vuO1MU4A3d6dv/h/GtIkthnCn3rF128EduxBxgVp3E2FPzYGK4rxTeAQPyeAat7AjwH9oPXCVaBZMlztxmvBsHNehfGS8F1r5jyTszkVweAoz3r0KMbRPJxMuabGhcfWkflgacW29eSaByo9c1sjmZJIP3OB1qQsoRFHGBSR/M+0ninTJscCgLFixIUH5sEuKmXbvKyqTgnb7VBaFVJcjJHIrQlu40QuIVMrjAPYD6etItbGnpNpOxWaFFZE4JYina/pEiyRqGVTjseMmsfT7qUKYuiD5nJrUubj7TAgViEYbW9vek9CopMpx6fKkmZFOVrbScw2fzMJG25KA4C1DpsUs6vCh3sqHaeucVpeFdKivL9RMQVLgFe9JFtFrS9WW80r7OYIyCen92sm/t7ZpV3yDkYC9zXoXiGx0bT7Mrb26oxQr8o6GvMtauILYrt+aVR1rRox1LdnaxsbiYKCI+x9KpXmrwvE8UEQSTGCw71Vs9Qlt1V2bckgO73FZ14yfaGkh4BOcUrj5TW0zUZo7Ke3lYlH7H1qwkMkcMcu0/P0+lZFrJvkDSDCV06Os1tHGrDao4NSUSaK8S+abgYyp2/Wt4br6eHzFwqgKAPSsLyWkC7MEAjn2rs4dHuINJS9ikjLPwOeRSLSLNnp9qJ41kVduQMntXfpb2aWI+ylXbA4U55rgvDWkNNceZqlw0xb+EHAFd74T0q2bU7iayysMKYZQchmpoiWmpBrdg39p2CwqA0i/OAOQPWrPi68Nl4amt2uMMFCADq2a6S60meYWuo26h5mUo4Pb0qr/AMI5FfaskuqKMh8CPtjFVYnmOH8F6Vcalex3cyn7NG4Hzdz6V7RaxskS7n2KMgKOwrDsra1sL828UX7hJhIuBxyOlbU17BDDufkjJwOpNOOhMnc2/COft1ypOcBf5mu7tvuCvOPAFzNd393PJGY0IQKD16mvR7b7gpshFiiiikBsGkoNNzTJHUhoNNJoBi0U3NGaYhSajdqcxqCWgBwk5p3mZqkWINPR6YrlgtUcjfLTd9QzScVLdgbGO/NRtJVeaX5qiMtck66Rhzl1H561aiastJOatwyVdGfMVBmghqSq8bdKnBrqNhakXpUY61KtBQ9aDSGipYxr9Kq3X+rP0q03Sqtz9w/ShEvY4TW5NtyfrWHqLl4fLHetTxI227b61hzNmuiMLoiMjHlsxLJuYVl6tbp5LARndXTw/MGGOc0SWyN8zKDXNONjupO55sBdMwijjPXjNXTZNbRmeRAz7fyNddNYRbw6qARVK8s2kj2seCTXK1qe5RpLluzz+8s7q5MrNkbOg9M1x96zW9w8bgselemarGY4ZypK7mAFeea2I4jI8v3h3rQ4KsbIxY7mGG4C4ALGqviZIpy7IoxjANZOp6grz5wQR0qGXU/OtPL3EOD1qkzhkmziNWH+mOq9jWdJ96t3VrRvMEsRyWPNYc6MkhDDBqjNoRVLKW7Co2z2qZ2XYAvXvURYUAIFFI7dRT+W+71pjKaBERJY0BT3p20Z4pQvBoGW9H1CbT71J4WIYGvbtCv49T06O4RgX2/Ng9DXg8a811XgvxFJpNysUnMLHB5qJx5kbUKvJLyPW+nehWIIpLeWG6t1mhYFWGRik5XiuKUbHrRlcsBqnhkw1VFb+KnBtpBFYyjc0UjSXls9KlAJGOaq2rZAyatJ0zmsHGzNU7kTls9OlPQ8gHpT3TI4phXBFNMLCuq7x6Go3THSph1GaVl9vxq1MnlsUZItzdKrSW+Gzg1rbMdqTy+OeR/KhzY7XMcwYxxViOE7fStEW8bEZNSLCMjapOBU87KUSnFbcABee9X7S3HYfpVi2tWI5GO9aENuqncvWs3MtRJ9Itl3AfjXVafCVZFVcetYlhE3nLkV1emR7gN33uKV7sc1ZGxYL045rahLcc8elZlnHWpbD5snniummcFQsjIT6UJ978KD0xT41/OtjCxKi/LTZAevSpFGMUrjrkU7Ercz7iHc2ag8vaK0HXPuKqz9Tj1rJxNlIozCqzZBGRVyZOM9KrSYzg/hWUkaxGg807v7UJ64pCcfjSSKuSjkDPao5JFUbs0xnG3FZ95dLhh6VV7E2uRahcMwbaeO1ch4oz9ikkbACqePWtyZnYlh0rmvF8hj0udiM/KTTT1KcbI+S/iBN53iS5cf3jiuePatXxXcG41m4kOPvnGKykbPB9a9aOx4U3eTGkfP0pY0qTaM+lOXpxVENBt5z3q0zRPEoKnfjrUKqWIwKknAD4ClRQNMmWMrbduTzVuD7O0GJ1OVHygdTUMCeZA6KuSMEHNWre1LyRvKcLnke1IsVGjW1kjCLucceta2jW8clsEZRuPQ+9VXtIRlt43MDj/CtbSkEVkvmjDAHApWLi1cfYafNbTpPA7Kythwa1NO8uG78yUeTJvwGXgfjWZc6g2UZGwW6jtkVE9ypkCmVsNzwaEEndHVeIbiSeJ/KwcJ0HQ+9eZC3mnSaWYEu7/Lmuhk1CQRCGHdITwxH8IrXsIdN0/S/t2oBWkdT5Ubevriq3I0OCuNpPl/dVBtFVFQmQK3StvXDbyztJEgVH+YH3rNOPMwqdOtIVy9bRAosKrk1t2NmIrbYx5zXP6dcSm7AXlc+nSt21+0OB5mdoNMFuW4o5oXRQeD2rrtL89YY1kY4649K5mKRVuEMnO30ruvD1ub5ASuFA61Nrs1bSRp6Za3FxIip8kfcgcmvSvCdrFbQ+TEhXI5yOv1rm/D9usbKMcA16DosCkBscYraMLHLOpdl+wtpIlUAjaOQKmSwhNw1zJhmNWYU4FThM4UDiqsJFRbKGNlKxrluufWq8trHz+7Xg+lasq8A+hqs6/fPvSsMl8Ipsu7gAYGF/ma7q2+4K4vwyuLuf6L/Wu0tvuCpe4ixRRRSA1SaTNRb804NVkXHmmk0ZppNACk0ZppNJmgBxqN+lOzTWPFAFdl5puKnPWmkUxWIjVa4PBq21V5lzmolG6JktDLk3ZpoVjV0w809IfauN4W7uZezKkaHNW4gRUohp6R1tTpchooWJIu1WkNV0XFTpXQi0iSnpTBSpQyyU0GkzSFqkEI/Sqt0fkNTuaqXbfIaaQpbHnnihv9Mb61iM4NavitsXjfWsItXdTWhzKRZtGAdgec1O44NU7Yhnq0x4rnxCsz0cO7pFec8cVDGqvwelST9aZbnmvPe59FS/hGbqumx3Cqu3HNea+NPDxjvUjY5Rjya9pWNXA471ma9ocN9EN65bPBrRRueZXndtHgHivwrbrYrLBjfjOBXnRsWS52vlTnnNfT154QkkBRj8oHGa5TW/h4tyfMtkycHJx3rZUW9jz5TseHaxDFFDtj5kJGAKwdaskhtxJJncewHSu88YeG7zRNWjlnjbyAQGOOlXdfttB1DRIY7R1acp83rmpasRzX2PFz1pMe1bd5oc63jRRLkDvVb+z5I5vLkUg561JSKCbl+ZRUZ3E4rcuIIhbEBTnHGB1rKeIr1BFJMco2K4WkGeanRNzYoeEjtTBJ2IRQSfWnleaaVGfagR2fgHxW2nyrZ3rkwE4BPavVIzHPEJYmDow4Ir54LY6V3Pw+8YNYyJYX77oGOAx/hrOdPmOijXcdHselSKVzilRs9TU4aGaJZoWDowyCOlQSAqc1xyi0enGdyxbtggdBV+Fu1ZcZ/wDrVetH5FYzjc0jI0Nuc+tKE+XmnxkFQacy9WFc8kdCKzLz+NPRexp5waCjKc9RU3KSuOKccdTTTATjGAe9Txr9akKNj607lKBWFuRz0FXLWBSwBpF+VQGXNWITtI5+lJmigkXYYhgcc/zq1bxjPY9+lQQsBzjPFaVqASOg9c1mx2LdpD86tgcHFdBZIuQRWTaNEjZ3cita0w2Npx6VUUZTRtW46BTWhFwMd6z7TGAD1rQiXp3rtp7Hn1CdBnJqeNc4pka5WrEShR61qjBseF4pripR0qJ2wapmaIpeAaqy9PepZ5OarTSc8Vm2axTK83OarFRu5qR36Ed6gdhknpWLNwyF9MVE0gqOaQAcVRubj5cLyahuxaVyS5uQvA59azyGkPPQ04bnbJFWEjyBWV7miViqY9x21yvjhVGk3Ix/AcflXasnyn5fxrj/ABurNptwFHO04rSL1QPZnxj4iVl1ScH++f51njAFanilZP7cuBJ1DmstVz2r247Hzst2PzwKch9DShOKekTfexxTJZcsNqjccHnvUlw0UhJxjH61SSQpIPSpHYSMOMCiw1LQnsZQs4XnaeK0JnERKbyFX1HasyJdo3+nQ1smCS6tFmlKqCOSKB3I3u1nMO2EAJ0YVoRPJNcCZpgpxgKemKyW/dOFjYMp44qZXhZwrMQR2z0NCFc05NudrfK3XPasiVJlutwfcAcitTT4p5kkVfm5wv0qC/hkhwOpFA7s19A+W3LOoV2X5sjisfVZprm8O6J2jBwh7CrNvJceR5IYBWGT9Kv+Y32ARxRqT/Ex7UJDbuYcEUjFo2XIHzKKrW6TyTSFkHzHBwK2YY/In8xju7Yq3awxKpk2jjsaBFCzsfs8iFV+8eTWjI9zCotVUEOfSr9jBDMoAbDZ4Fb0mkRxzRzPhhgED0obKjEpeGvCs9zKks7ErXq2jafHa2qosYHGCaxPCu4rgKNueK6pnCRYq4Imb6FqyVVlxjv2rt9H/wBWOMcVwmnybp+uea7nR23Rit7aHLJ6m5AKsovtVe3q1HUsuIjjiqkwwKuv0qlcdDSLLHhr/j7n+i/1rtLb7grivDH/AB9z/Rf612tt9wVnLcRYooopATRtU6mqatVmM1o0ZolpM0UnegGwoppNJmgBxNMZqGPFQTPgUIEP3DNLkVQM/wA3WpEnqrDuWmqNlpol96UODSsAmzmpEjoBqRKVgsIF9qcq/hTxil70FDNvNPAoNJnikFh4pRTM8UBqAJQ1NY80zdSFqdhpAzcVSu2+U1akbis+9b5DTSImzzzxY3+lt9a59n5NbXi5v9JP1rnmbJrvprQ40XrF/n/CrueKy7Jv3laOeK5MV8R6mG+FEU1RW5+anznioofveledLc+kofwzXt/ug1I+Mrn1qK2+6OalbkD2NbwPGr/GyK8+6BUtjaQ+VjaMmopeZFJJIq/aAdK7IbHnVNzF8QeEdN1eF4bm3Vww9K88vvgnYm482zdoxj7te2xouAalVRg1M0mZ6NngNv8AB6GKfdcTfLnsOtYPxJ+GtjaWKyWUZyvUjvX0jd2wkJwK5fxLpL3NtJGy544rnlE2jY+Qr/RZLKJt8OUXviuevLdJSiLHgE88V794h8LXlxbSW8cYY5I6c15ldeH7vS70xXlq5Q9DisWdN+jOMvNHijiV4vvHrWbeW5hI3jFej2WitdXBEcZIHAXHNY/jjw3fQQPKYSoXnGO1IqWiucOUXBxzVZ056VakjdI1LAg09YxIme4qr2Ia5jOZeOmKiwytxV6WP0qvImGNUmZuLR1ngbxjNpMi2l4TLaE4GTytet28tvfWy3FrIHRhkEGvnNh0rpPBfii70S8VN5e2bhlJ4AqJwUjWlWcHZ7Hsjrtb3qW1k+YZJxRZTwalZpcW7AhlzUbRtG39K5ZU7HpRnc27VwevFXE+ZOaw7SYgr8x/GtSGZSK5qkDohMl2kEgdKkU+tQ79w64pWkDGudxOiMixFIq+9PLbkxuxg1T8wDDdMUrS7gArfU07GqkWd38J6etTLIAAx7VQD4T5u3pQ90MD5etKxSka9vcfMMnjvitOKYbgVYVysNxtIbPU1bhvMuRnjpg1m0PmOts5G3gkg5Paum06RCo2nJ7Vw2n3YJCjGa6KxuNqqRketCdiZq6OxgbDADj3rThdSmciuYgmYBPmPPp3rXs5Cc5+orppz1scNWBuwsuKnQhetZcEp2j1qYXHHWuhSORwLxkwp9arTz/KT3qB7gYzms+e6LEjNKUhxgWpZRiq00nBqu0ueSaikmAB5rByubJWJGfoTVW4nxx09agnuuoXrWfLMzEjr61LZaVyxcT7sqPwqvtLdPWmr371YijLAAD8qyNUrD4IsNk8mrccJzzmlhj7fmatKuBVxjcmUilOu1TtNcr4gi8yKRWXsa7KZdwOBWDrMQ8pvl/GnJWKgz4w+KdiLLxLMB3JNctABkZr1L4+aV9n1kXGCA/U15aR5fAYHjqK9ejK8EeDiI8tRoadxPHAzWvapb29oXnbLN0ArKRs/LjNW4laaVI+COhrYxESL7XN8oC+lLJby2s/ly4APQ1p3cMdnEhUc9RiqEztcN5jyA47UySW3X90yDacn861rIuto8bDIxgVi2rSLOBjIFb+nNG4K9Sw4HvSKMWSO4hlPGVzVlLdzNHJgFD1rT1IKkcTBQcjke9S6XDHdW5UjaTxQkDdyXRrgxXvlbch/wCVbHiGyht4FdlBbtVZ9Ja2aNRnIAO6rOonzoESeT5sYAPYUW1KT92zM57W3SzWdnHA+6KrQXSyRGGFxuc8j0FLdkZENuTIR94Vc0PR1uhJdY8vy1yaGiU9SaysItu6fOavmxhlz8pBx271jPPcb/L3c54z6VtaZnYBNJ8wpFpXY0WMdrKsm49ea2Zrw3ECrGp3DgGm29vHeEIWwD3rdsrKztUC43v61JqkXPDKtHAPMypx+tdFgMuS2R71iWUh3ZxgA9K0Vm+X3remjnqvU1NLYecAPWu80VvkWvO9KY+cD713+hH92vNdDWhyN6nSwdatpVGE1cjPFZs1iOk6VSuOhq254qpNUlE/hf8A4+5/+A/1rtrb7gri/DP/AB9z/wDAf5mu0tvuCs5bgWKKKKQDVNWozxVJTVqI8VszJblgdKaTzSjpTT1qRiE0maQmkzQJA/SqV4+AauN0rPvvummg6GRPdFZetPivPes3UCfN4qsJWU0lIcVodJHdA96njuK5qO4YY5q1FdHPWqTB3R0ccwzViOSsCG6561fguMimwTNZXFP3e9Uklz1qQPUlIslqTdUG+lDcVLLJS1IDUZehXpXAmJpjGk3Ux2pjsJI3FULxsoatSNxWfdtwa0iYzRwHi5D55Nc4euDXYeIY/MYmuYmh+c9ua6Y1OVGMadwsQd+49K0RyKpwLtGBnFXVHyiuStU5menQg0kiCWmQ/e9ealmqKH73FcUtz6Ch/DNS2+7mpl5NQW/SrCit4HjV/jZFOpB9qt2J4FVbg/MKsWh5rvpr3Ty6z941YTxipVNQRfdqWokZqQ/PNR3UCzREEc0bvmp+eKxaOiLON1PT2tLhplj3A9sVh6lpNpqXM9qu7HpXpc8cci/MorHvLWMbiqgVk4m8ZHnumeErSzmeVFAO49qi1Pw3p90gt5YgxkyCSK7d1Vckjuarmzy6uRg5yKmxspaHz94z+GttZ3QdU/ck+nSvPvFfhFNKiea3bcnXivrjVLSG4g2TxBiB1Iryv4l+EYpdJnkt1KtjO0VLQ1FW0PmKRxzmqjtuatPUtPurW7khliYYPHFUJIJFP3T7cUIwk2ys2aQCrsdpMRuMbY+lRSxFCQwqiD0r4TasXtXsXc7lPy16GHjmG1+H7V4R4MvnsddgZWwGYA17XI2VWRT94ZrGpozsoPmjbsPljaJty9KsW1xkjJ/CoIbhSCsgpk8exhJC3y1m4pnVGbW5pmbC+/elWf5Qay45/MOGbDdxTvMKk4/CueUDpjU0NUTK2Q3PFM87jjt0rMNwV+bIA9aQ3S8Y6GsuQ1UzQe44560xZmJBLYxVGScEAjkUJcbjtCj296lxK5zSWaT1zxV22uFZgGGOOayEn2gdB6irFvJluSeDWbRSkdHZviUFWHFdLp8ylT5hHUYA7VxNpOq/IWOc5rcs7kyEeWwHHWs+UrnR3FtcJhNv41t2s3y/yrkdOm2urYz6itb7cqsAMitIGNTU6NbrBGDTzccHn61zUeoLkbmxTJ9SYthGx61pcw5Wbl1fDdtDVWW4znJrGScs25jU4uAq46kipcrstRsjTluAOBVKe6+U881RmuiF+9k96hDs5PWk3YEiy8jO2BnBpy8L75pkZAXnr2p8bZWobLSJYh6mrkPb074qlHnG2rcLdVNBRoR7VAx6VMpLcdqpxszcVYLhY+Gya6KcTCTH3DL0xgAce9YWqFWU1p3UyKvzN+FYOp3cSxkEgmtKkdBU2eMfHXSPt2lPMi5ePnpXzkw2kqe1fVfje5huLeWEkYYHNfL/AIggFnqtxF2DnFdOGfu2OHHw97mKqYFaGlQSNcBwpZfas2E75FVeSfSvZ/hf4PU26Xd4u4NyqkV1HDFNkHhD4a6x4mtllMfkwMcB3rvLT9m+aSBpBdqXI+UYr0vQljhtIRGAgjGNo4Ga9J8NX8XkhJFZmHoK7adOLRjUbR8t6j+z7r2n2rzLiXA6LXneq+GNS0S5KyW8iuvOGWv0LXy5kwV4PrXO+KfA2i69E8dxaoWYY3Ac0pUl0M1No/Pq4aQNtlXknp6VJamSE4hfBNezfGD4K6jot3JqOlRtNaZJwBkqK8YVWivmWZWAU4x6GsnCxpGSZqnWb2ONYndWz1z2okgurq2N1NMpz0x1FO061tJImkuAX549qt3Udq4UW7YwOQKXKVcxLSX7IrtjMhGOe1dJ4dMw011b5VfrWHDYtPdg8lN3Nb91DdTItrarsQAAnvTUOoXKeowwecjCUE55ArVsrCNbZmlO4ngVY0Lw/C0wSfLEck9a0rjQ5o8GJ2255z0qZQNIyINFtxATu4XqK6AMjsPLA46msqysbmQEbunGa1YbZoYwDkHvWVjZS0Jo2CirEMq5qtGmTjmpRGQTXRTOaZsaW4Mq132gt8grzfS2ZZgK9A8POxRa2exytanWQHgVajbj1qjbnirSVmzVExbIqvMakbpVeZuKViy94a/4+p/+A/1rs7b7grifCxzdz/8AAf6121t9wVlPcCxRRRUgYi6VNn/kMaj/AN/f/rVZi0mbH/IY1L/v7/8AWqyvWrUPQVuzHqUxpE2P+QzqX/f3/wCtTW0iX/oM6l/39/8ArVrL0prVIzJOkS/9BjUv+/v/ANakOkS/9BjUv+/v/wBatQ0UAjKbSZcf8hjUv+/v/wBaqN5pMu0/8TfUT/21/wDrV0LHiqV79000DOIv9MkEv/IUvz/20qr/AGbJ/wBBO+/7+Vu36/vTVbbzUlQ2MsabJn/kJ33/AH8py6dNn/kKX3/fytPbQFoKKUdjMP8AmKX/AP38q7bWcuf+QtqA/wC2tOVangGDTJaJYbGb/oL6j/39qzHp8p/5jGo/9/f/AK1NjY1Zjegdhg02bP8AyGNR/wC/v/1qeNMl/wCgxqX/AH9/+tUwkpySVMikV/7Ll/6DGpf9/f8A61KNLl/6DGpf9/f/AK1XA1OBrO5ooaFP+y5v+gxqX/f3/wCtVizt2tQ++8ubjd/z2bOPpUwao5HqkxWFlcVn3kmAankk4NZ942Qa0jIUo3MbUwHBxXP3kW3NdBc1kXq8mnUloKEdShCvNXFHy1DEvPFXEjytckmeph4oozrzUcIO6rk8VRRR4NZ7s9SMkoly3+7Uw4NMgX5RT8fNXTDY8Ws7zZDOfmFWLM1VuT84qezPIr0YfCeVWfvGvF92pFzmoYelTCs5GSDvTs03vT8Vm0dMXoI/SqNyu4Gr7LxVSUcmocTRMy3i+bmmt1q7JGKrMnWsmjVMhaMMvIBrJ1uwjntnUrn5elbipxUNzHlSuKzkjopPU8X1vwTY3s5me3UHJHSvMPGPhhNOvUbyMRbuuK+m7mzV2GRjByK5fxd4YTU7KRTGC56cVknqdVSknHQ8m0/wna3mmJLGqnd7Vw/jTw7HYXGduOxPavT9NuLrw3O1hqMLCEH5WxxWX48k0u+sGkSdWYjitDila1jxFI/s+pRHoA4Oa9ss5PM063kBJBQfnXkl9bNPMqIh3A9cV6X4UaRtDSKX70fFZ1NisO7MvknJPSnpOwXHbvUTNhsHp2pmflNc/NY7nG6JZdsmCvyt1qI3RUbZMnHemsTj37VE7Aghhk+tPRiWhLJJuAO75etRNMFPBwKqSbgTtJx7VE8jfxDtU2THzMv/AGgN/Ec9qRbrDAhuR0rKeTn5SRUZm4A70uUpTZvw3TF8EgH61bhvNrDLd/zrl0ucMMHB71Mlz/eP41DgP2h2EV8uC2ctW1pupKqryBt7V57BcOcNu2+1a1hclm+bLfjUOCKU2enWmrpt+TrjJqc6mWw2/APUVwtrdyYCjgfzrStbhuC/IHvUOyKTb3OsW+3naDzVuCcYGWOelc/BcR4B6H3q1FdhVJ+8T0rNplXSN4XG0ZHT1NAuCz5BzxWZa75m+bIX0q/DCF71N7D3Jow7EnvU8Pytz1qINtX73agOT9akuxbVtwOeKcrfnmoFboc807zAuPehAW0PpgHvU8b45H4ms5XCkfN17097lUUjdxVoTNRLjaDzk1WuL4R5O6si51AKhw3SsLUtU9GraM0kT7PU2dT1jCs27p05rkda135WG6s7UdQZyfmxXNajdMwY54p8zkU4pIq6/qTyqwrx7xspa+84ck8Gu+1m8GDg5NcFrreY248nrXTQdpHBi1zRJPh5pTan4igjYZVTub6V9OaHbx2tsiqo+UAYrxX4GabJPfXF9t+WMbQcd6+hdA0ySaIvMMYTOMda7bXlY4INRhdmp4ct3JMsmVBbgHpXo+h+XFHHIMAAYrktNikZUEcDHjuOldbpNlI+0yZAxwMV6dOPLE4Ksm2dBDcCQiJPlNOtXmjmbcxIPSpI7RV2nHOOTUxjXBxnNS2QVpRHdI0E8SurDBBGRXkHin9n/QdY1SS9gle18x9zIg4r2lIsAngVJEfmBbsMUmCPn64/Z1tY0b7HqMnIwFYcVyl/8AfEFqJGtpI5FGe/Jr6tMmCWYgCqM0zTEpDwpPU0JIfM+58h6B8N/EhvpLVtNdSPUcV1i/BfxLKDIhCD0719KWdlDCfMZAWJ61pKBngCndLYLs+WU8HX3h/91eW5BJwXI61FcWnPl7cqepxX1Bf6fZahE0V1Arj3Fef+J/AK/vLiw+712VEtUawn3PFoNP8AJLbSNuTjNE8S7sKQTXUS6M8cjrKjBh2PrVW50tgPuiuZxN7o56K3bdyMVYNsAua1otNk2g7SasDTXMfKmtYIibMSwhAm/Gu58PrhRXP2unOJs7Tiuw0WzZFXNavY5nqzXgHQ1bj5pkUJAFWYozmoLQx14qpMtaTRVWmh5pFXH+GFxdT/APAf612tt9wVyOgR7J5T67f6111t9wVjPcaLFFFFSMrDOatRdKr8VNG1bsyS1LKnimt1pA3FITzUjYhopD1pKCUDdKp3fSrZ6VVuvummtymc/ej94arbeOKuXo+aquOKLBEYFzShacKO9FygFSx9aip8fWkBaTrU6VXj7VYWgY8k0qNzTTQvXNZTNILUnDmpEfiq1PRqzNycvUUr012qtLLjNVcXLcWZ/eqV0+FpJZqqXMvymnzCcGVbiQYJrNnO4mrEsmSfSqzcnpSlK4RhrcSFKuxp8tQwLzV6NflqDqhOxTmX2quic4q/MvWq4XmlY2VXQkiXipCuBToY+BTphha6aaPPnLUzLn79WLTqPrUNypzU1kCcV3rRHmVn7xqw1MtRwKcVKorKQkA61KKaqnNSKDUHRHYRhxVSZetaGzioJY+DTSHco4qFk+b61bePvUboR0qJQNIzIRH7VDcR/L0q+q7uMUksJIrGUTWM7amHJCAOn1qu8fIG2taSHk1C0Jz92seU7FW0Od1fQtP1OMrc26NkdcVzL/DHQ5mG6M49K9JW1LGpPsu0jAxWsInJUnc8p1b4UaQ9uotYNr+uKwdc8BT+H9Ne4T5oiPm9q98hh3HawrL8b6X9r8PXUAH/ACzJFbTpRcTOnUakfMUoKsV4xTNuPmXkVPeo0czI3BDEVGpA4PWvFnoz3IaojI5qKSM1YZe9NbG2kpA0Z8iNjjNV5QfTNabqKrvDkkgYo5ieUy5ACewNRFcds1oSW578VVkh79qrmFaxX2rnkGnqFOOKa6N2JpgWVSMMaBGjCUGOOtacEyKflI2+tYUKTff3Vcto5JB83POazlZFo6KC9jAyr8jtWlbXuVBRcfWsGytiGGcfjXQadbAY3YrNtI0SZo2hlkxn1zW5psHI4496oWaKq4ABwelbViUD7c44/Ws5O5SRpRLtQ9APapty7cDtUEZyMdSKc2N4zz7elZmhKNzEjORjrSbgGpu75T0qMyYX1pMaLDzYGBUZmGAc1Sknw3ocVXkuMHrxU3LSNB7jHfiqkt8dp+bJrNu7r34rNuLo4+XODTuVyl67vv8Aaz7Vi3l0zH71JPISOuPes67mCmriJtEN3ONpJNczrF/wVU1b1W7I3c4rl76XcSc9a1TMZGdqc7YLZrnriOS5lCKCWY4UCtW/k3k47V1vwg0BdR1wXUsYeOE5wRxntXZRVjhraqx6f8GvCraZ4bhE8WJpBuIx617B4c06RlKyMF9Ce9UPCFuDAv7vjOPrXf2umKrx/KSuPlNevh6StzM8fEVGvdQ3SLJQAOOBzxXQ28QC7ioBxVLT4XWdkHA6/hWsw/cjb+NdEmci1EQ7pCewFO2/IfrUEZKlj171NGzHJI461NhpjmI8oYwMmo2kCKQOTTbrMkZCHHeokj+QBjyB1ppCctSNlaSNjI2Nx6VPEqoqhRmoXwrAtyBzUvnR7RhscZqmhIsA8Z9KBPtySfpUAuo/KPPAqnd30ZQjggenpUqJVy9LdGJN/Ud6WK58wqvHzVhzahHJFhfTGKfZzTFuVxjpVcmgJsk1zw/bXqtJEiiX+dcZd6BP5rRmBic9hXfRSyNkSOVB6AVYjaMHAXcT3rNxNIzPO18N3QQN9mbjtihtHkjAEkDKcdxXpYyo4WlCrKPmRT9RSSG3c8uTTgJB8orXsLUKo+Wu0l0u0kPzQoD7CoX0eHb+7+WhisYIhGKljiFXp7KSHqMiolXFZjITHxUMkQxV4jioXFBVhmnIFZvqv9a6K2+4KwrUYY/Uf1rdtvuCspbjRYoooqRlJpeaWObBqk5PvTVZga0uLlNiOXPepc5rLgkq7E+QKqxJNR2pAadSENbpVW56VbPSq9x0oQjBvR81VSOKvXo+aqhWqCJFSVJim8GlYsbT060mKVOtICzF2qynSq0fWrKdBTGhxoHFKetI3WsZGsNxSaVTUWc09ag3eiCQkiqsynmrmMimtHmiwlNIyJkNUrhW6Vuyw1TuIPQUco/amE8R5pgj5rRmULkVFtFXyGPtHcjgi5q6qfLUcIGatLjFJQHztlWSPNRLD82autUYHNHKP2jCKP5aR4s1Ov3cUEjNdFNWMZsz54KdaxYxVi4xikgPNb3OOUdblyJeKlVKZF0FTx1DGkN2c1Iic07HNPFJs1QBeKjdKmzxTGPWhDK7R1G0a1YJqNjVAiNYx1xSsuRTgRSMeKiSNEys8I3VG0PPSrZpprCxoQpEB2qQRg07jPNKh5rSKIkxPJA5HWmTRCeF4pBwwIqdMnr0qQqpFa9DLqfKPj6x/s7xLe244USEge1YCNXpHx704WviVbhVwsyZ/GvNFypxXiV42mz3sNLmgix1Bpu3g45NNU/LmnrtBzjpWJuR8cjHNMKnOKndSeQKiYNz9aGBA8fHrmq7wBunHtV3+HpxTQAM0rhYzntx+NAgXpg5FXtozjj2pAnPak2wsQJEvb5vT2q7bxDoQcjtSRRc8gcHtVy324Hc5zms27lIs2aruU7cntmti2x06DNZ0DAkHp9K0bYD7wx171LGjYtmCgKOfT3rUt9uQW64xWVabsqGPPatCAqr/KxqWM00Y7QFGPenbqqmYKue1V5bvjAyT2qWy0i7NcbRjIqpcXRBBXgfWqE0vQlic1WNwM9xUGqSLctzt9jVZ7jLZzVaSQYJzzUEjk8Ckyrk1xJuYkGqkj+nP1pzNxiq0p684FMm4yeTjrWLqFwRkA5NXL2XAOG5rBvpDzgnHrVokzb+Ylj3rEumy3WtC9fJK9vWsq6YAHpW0Uc85GbdH5iF9a93+EVgun+GI5TH+8m+bgda8Lt42uLuGBRks4FfSugkafo9taiMFljUD64r0aETzsRI9B8DXccwNu5VSv3fXNeq2UINnGOpArwHQby5ttSZhHsJ5B9K7uw8XXUEi72IRfvZr16bTikeTUi27noybVnPGCOKd5hJHp3rP0TW7bUY8rgt3xWi+MFh3q2u5jYiEuX+XGOn1qaOXcpArNmmCSAdOf1pJLnbbht3J61XKJM0gyr7+hqtNcjeU4JrMe4laNfJZm2j86rKb6eQ5i2BuhqlELl+a4Hm5MmB3GarC9iR9pOTUtvpe/5pmJPuasixt0YfIAT3NLmQ7Gd50jAxxqSCaFtG2FT1z+dXWaBeHCdeR3qECSfJt8kg4we1O47DILaMHdjira7UA29fSprbTpiQ05wO4Bq9FbwxAMoz6HrUOaHYowxzSHlDj3q6isuB+lSPJjPTNRsx3HJIHr2qG2ygZ1U5JI+tSJL0xzTAgZfnAI7VPFCqcD7tSAjM7DjINOTfxk0/aGO3uKcvPDdaB3GsrMPUVA1kjH7uKuR/K2O1O6Dn1qQuZsmnA/dOKo3NlNH0XIroAwz3oIX0pWHc5iFWVzuUj5h/Wtq2+4KZrEarHGwUA+YOfwNPtvuCsZblosUUUVIzLKVGV5q1IvNRFTnkVY7jYxg1bibpVbvUsR5q4kSZcWpBUcfSpRQyRDVefpVmoZxxSQGJejmqZFaF4vWqbLxTBEJHFMxUxXimEUFWGU5OTQRxQnWkBPHwasp0qCPrVhKBod3prU+kasZI2g7EYHNPQc0U+IfNSitS5y0JVSl2VLGOKk21pYxuU3i4qtNFgGtNlqvMnBppA2c1qC7W+tU91X9b+TmsbzeetU2ZwZdR8EVZR+KyhMM1Mk+O9Iu5oM4pm6qhnz3pomHrSGXw9DSelUfOz3oMw9a1i9CGWJnzRC3Iqm0uTUsElXcyZrQt0qwpqhBIMVajekxItKafuqBWpxapLJN3FRO1IXqCSTGeaaESM9NL1Wab3pvnU7juWd9Iz5FVvNFIZPek2NOxPvZRxyKb5jE/dqAycdab5uD1qLF3LWSfvGnB6p+Z70ok96pBcvK/NP38VQSb3qQTU7mZ5p+0BYmfSre9Ccxtgn2rwo/fr6Z+J8AvfCV3HxlV3DPtXzRIMO27jmvNxcfeuetgpXjYVR8uO9PGO1MjOc5pwx0FcJ6BIfu00DnGeDSr09aDngUAMeP5uuKQw8jGKefvDPIpx54WpbAgMe30puO9WAvGetN2evFK4WGp6ds1ahCk/MfyqMbQPl5J61NGechQoqGUi7Eq/K3QVowFdv8AIVnRSKcdTV2Egc4zUsqxp28vQ4zVgShc9cn3rMWTHTrT/MHIJ+hqbjSNHz/l6k1G8xHAxiqTSsRgUwuxBDGobLRYMpIPQCoGYkfe4phbseKZkdM8VLKQ9mJBAAxUZOMgNQzg8VCzBfrQMc/A5bGOtUbiYdQc1JNISDnpis24myPT2oJKt5KTnmsq5bAyxwKuznqWNZd2wIOa0iiZPQzr5/7vArIuGGea0bptx9azLo8kCummjlmzo/hbpLal4lWVlDRW/wA59M9q9t0+OX7W4fczIcr6VzHwb0qG08LNOyk3Ny2V46ivX/DOgRRRrdXHLn+E9B9a9jD0/d9Tya8/eMzTNNuLiXfHH5Zbqx4rTPh+4l3xyTJGucls5roJbVSCFBGfu7e1JdxGNApl2BvfJrvhSS3OOVRvY0fCFhHp8abbgPg/MQeK6htShCHocdhXF6Mm0O3mMB3963LVIWRUzjuT61q0jF36lid1upVZfu9809YkNuMKWw33TVATFN43AHoPXFNW+kEoVByKYrGrA0aHKjac8g9qneSHHmhgAvX6VjxXNzcuyvCFBOAelTx2jKxSViM8FSetQyi298pTdbxtITwAOpqaW3vJrQSNiIDqOpxVixtYYmUonzDrVq5mUxtGpGelRzdhmXa6fbsA7ZkbsTV9BHGMBMYGKqLDMkgkjY+65q/b4kJV+vpSkAschZCQMjtUciMV2qQMGp3VYiuPu57UyVtrEhdwx261IEabdhEnXNIVZWI52npShQ6jqAentU4j3LTAEUFfT0FKsighcHnkUibV+U5yOlNLKHz+VIdyxtx8w4NKTkBqgM27IzgAc5pkc0YBSR+lFhXLZZAobOM1H54bvxUBuLYNs3L06E043NvGB88f50+UVx4uf72QKkE0YUHPWqp1C0x/roiPXcKkhureUE7lIHehx8gTIdVkDwR4P/LQfyNSW33BVfUXiaNBGRkOOn0NWLb7grmqfEbQ2LFFFFQURvHzSGGrKDJqQpxTkOJlXEW0ZpidRWhcoNpqko5q6b0ImrMtQ1OtQQVYUVbJFxxUMw4qxiopl+WoGY94vWqbLxWjdr1qoy1QIqle1RsKsstRMtAyFhSL96nlaaBzSGTR9asp0qsnWrCdKYkSgcUMtC041DiXcjxzUkX3qSnR/eFNRsJstxjipQvFRx9KlFMENYVXn6GrRqrc9DSBnJ+Jm2gVzRuBk81t+NJvLjznFcM17knnFQ3qZU3ubouF9aVbrH8Vc819z96mfbj/AHqXMjU6f7UG70facd65kX/+1+tPGof7WPxpqSC50n2kc80fahj7wrnDqC4+/Tf7RX+8KpTSJZ0ouB/eqxbzBsYrkhqSj+KtHTtQVsAsKftEZyR10ElXI5OnasO1uAQOavxzDA5rRPQEzUR+KfvFUFmOKd5vFAy071TnlxnNDycVnXtxtzzSkxNkj3HPWmi496xbi+Ct1qAahz14rP2hVjoftHvQJh61z4v/AHpft/8AtUvaDsb/ANoX1pDOuOtYP2/3pDfUc4zeNwKPtC9zWAdQHrTG1D3o5x2Og+0e9R3WpQ2sLTTOERRkk1gPqSxozs2FUZJrzjxx4olvCYEkKwjsO9UpCsL8SPHtxqE7WlpIUtQcHB+9XBTFWIbPXmqupyK4LEmizmEsAbrjiuPEK+p6OEaTsWoxuqXGKjhbHbJNT8YFcEj00AVSc0uMnrzQgp/ykelQFhoUEUgj5605F4p+CaGx2GEYB71GQx+bNSMCOuabjmoHYVBx2/GpY/mpiKvY5NSoqjrmkMmRmx8q/lVlGk456Cq6dgCcVIvH8RqWUiyJDgU5ZGC9PzqvvOMAdaGkA4LVDKRbD+ppHkAGOtVVYscg5xUi7RyWqRokyxHPApOF75qIlm6UbOpJpDQryYGFqJ279BRIwUVVllOQDQMJ5cA4rMupBjjOanumJJGapSkAZNNIRXuOR61kXjYJrRuHODmse7Ylq2gjKbKcrE59agsbdrzUobYKSZHC1LMeO4Ndd8G9KW+8WJLLGXSBd+ewPauulG8kjjqysmz6C8B6Np+m6Ta/aBiREARfSt241AxqIolKrn0zmsGW6hiYMGKSA4A9aivbhQA3mMN2O/Q171O9jxZs6CfVNkf7vLNnt2qO3vjcXA8/5X68965+2unw0+/au77pHYVLLqi3E0Udsu+Xdgqo6VuZHWvdvbLJHlUY8g+tS6dq0ryeXtyoPDjpWDDa3DRG4vG3RjqM8itfTpIZLNWjQ7CuQvpijnvog5LK7NSV2muMupIPTHFTWVs5laVMsvcHgiqFuzTzR7CQpORntWtb3DLOITJhgDk4qrENlzzo0tgZFK5PbtUqkTQ/M3zkjGPaqDys8YYrg5w3HDVNExcKykdNuKViTUtpy2FLANUsMjeb8y8E9R0NZsAZGLyKBjgfStW1ZWQxsACB096iSGicKu1fmwc5zSEruYrkMtImccnLCkc7z8owccmpsMfI7SAMACO4oDMxBAyvOcdRVZXEchXdhcc81JFcphtrBgVzkU+Vi5iaNowGXt65prXGx1BbgDms2S42ttYrGqc5J7VwXxA+L/hnwqjRfaEvLsEgRRHJz7+la08PKbtFGcq0Yq7PTGulb5zxjq3tXH+L/ih4P8MvJHfanAbhesStlhXz94g+LnjLxEJIbGIaZYuOCD8+PrXBf2DFc3slzfSNLKxJd5Hzn869SllL3mzza2aRjoj13xL+0gJpXt/D+mzSEkr5rDj6iuVT4reNr4SboZMMeDuwRXN29lpdnOPLjRsLzjjNbVpLbeQG27Ez1zjFdlPAUY/FJHnVcyry+CD+Z0um+LPFFygadJEHTJkroo9Z1G+gK3EsiMAMES1wkN9AFKmZsjtnpVjInAkjujnGRziuxYCi9jleY11qzqLmK+wGttQuYyvIBkyCa5HVvFnxC0W9eT7VLNY7iTt7VdikvvK+a4346HPFXYrh4Y90j7w/BG3IqZZaujKp5rZ+9E7L4B+LNS8SX+oLfzO4ijjZQ3bJNe5W33BXi3wUure41fUhHFEjiOPJVcEjJ617TbfcFfJ5pTdLEuL8vyPqstrKth1Nef5liiiivOO4nhqcjioI+DUw6U5BErXf3TWav3vxrUux8tZyId/SnTJqblqCrSCoIFPoatKK0YgxUUoqxio5BUgZdyvWqbrWlcL1qnIvFA0VHFQMtW3WoHFMZXao++Kmaoj96gCRanSoE61YSmhEqU5ulNSnNQwEpY+tJSp96gC3F0qYVDF0qYVJURDVW6PymrTdKqXXQ0Azzr4jylLcnpivLJNR569K9L+KI/0NjzXjcv3jyevWuSo9RUIrU1TqPvUZ1Dr81ZZ6Uw5FZ3Zu4I1v7QbPLUxtSb+9WWcim9+tF2TyI1W1JtvX9ab/AGk3941lHrQelF2PkRpnUm/vVraPflnXDGuUrY0b747c04t3MqkFY9J0q5LIK27eTIFcxov+rFdJbV309jIvo1SBjioY6kxVjGytx1rH1OQjNa8o4rJ1JcoaiYrJnM3kz76qid/U1bvU+aqgQ1xtam8ErEgmc9zQZJMdTTSAgBc4FVrnUrK1GZZVFNIrlRbLyUM0mfvfhXNXnjCwhB2sCR71zt/49CuTG3WrUWToejbjn5mwPeh5ogQPOH5141e+Or6WXZGx56V1fhF7qW0bUL6Q46qCapRC6eh0HinUPJtfJjfqOa891DDqWZvmNber3TXMrFfzrnL7cwZSc49KvYDCvHXzWRj06VFpM22R4t3GcimawDG3mVR06U/bPMbjJxWNTWLR0UXyzTOpRugDGrKqSKo27gjNXYTkV5kkeuiZARj2qRTzk8VGPu/jTu9ZsuxIMZ45pwyKjHSl3HGD0pAhTnp2pm3B604scU1vXFIY9QoPWnpt9fpUKnnpUgJXHGaTAlUkDOKC31zUeWZjnijaxPpUspEokLeop428biN1RqoPTrUq4znGalgO57DFOXavU80xnwPrTQ2cVLKRMX2nK0ySTnGajkaoS5OeaRQrSYJ5qCVgec4pZCMBqrydfmpARzsOcdao3B7dgaszttUkVn3MjfdFaRRDZWuWJz81ZkpOT1q7cM3SqUnNbxRjJlUqWOOpNe3/AAj0YaZo3nSLmW4G5h3x2ry/wVpP9q6zHHtJWP52x6V73pqLDZqy/JsGMivSwdPXmPNxVSy5Sa9i3Ip3qHH8JNZlxftvjhbDEn5cD9asXe6aMSSNsI5yOhNO0TS5LiVriaMIi52n+9XqXsedy3LcFrNfJHDCu0r9454NdLoum2liWaGMGZuWYjk1RsfNhcRRqEiB6+tX/tKzzgqSGQnrxTTcgejLDSJHKR0H8XPBPvVu28uVC0JQBB8yDvWeEMqtMwEZB5A7irMa/Z1DKBtYZ+X1rSJnJFwz/ZkQoPlPQegqyl1CxVurP09jUIgMkab2VTjAx/EKljh27QI9rbec9Vq1qZs0IJGkyjLtKt3HX3q1HCysh2jIz9M1Ws5Glj8p9owcA+oq7YbDIUdtuV5B7U2ibkyMjDa2Cn3evSrCJtYFSzcZzVH5LaUwu4C44b1pp1e3SNxu3OpzgHnrRyN7C50jZEgkiDZwcd6q/wBoRwP5crKWJ4rg/EHjK1sbeQzXqWsa5+d25x3rgdZ+OnhKxjJ+1LcyL0Zeea1WGaWpl7XmfuntN3fKsrh8qGPFYniTxfpHhnT5r29uljiSPIBPP0r5e8XftF311KF0m1xt+6znqa8z8SeKvEnjCbOqXmFP8IOBirhGntuDjLd6Hp3xH+OWt+IZp7HR5DaWLcZH32/GuJ0qe38xri9kMsh53Pyc1W0TTbe2iXbC13cnnlTgVuNY3mUml+yQSFdwR2Awv0rvg+Va6HFVXM7IT+0NQmLCCMrEAPmbgfhUcjavdKFYNHCnfOAfxqUXFhLIyzaxb7zFuVFXcBiojq+iSCNft14+1NwKxcA/SrdaPciNB9ELZxaooJVUcqDkseKLma+RlZ3DKo+ZA3X6VGNS0O6kjjGqXME0hwd6YArQXTXu1jOnX9ld49H2scexqo1afVjdGoumhStL66aR7hoJFOPlxzmtXRPEFvHcRPdSfefa0ZGBVaWa8tZPJktzFGg+8Rw5rImha9uBazp5cgbO4eldlJ2d0zknTUk1JWOzi8TQwzM0kWEbpjoK1F8Q2904HlMnQDBrgbvSdUhVSql0APzEfNj+oqjZ38ttKRdSeVtO0Y5FdSxDi9UcM8DTqRfs3qfUnwGmjn1HUZI0UDy0wQOcZNe4233BXzb+y7dLNrerRiYSlbaIkjpyzV9JW33BXx+dtPGSa8vyPpMlg4YOMX5/mWKKKK8k9UeZ4UfY80atgttZgDgdT9KSx1CxvQ32O8trnacN5Uqvj64NeUfETSE1z43eF9OuJZVtG0u5e5jRyvnIrr8hx2Jx+VSeLdD0vwj478H6r4ds49Na8vjY3ccHypNGykjcOhII602gR6tcHK15DrNjqHiL41ajof8AwkOradZW2kwTpHZzbAXYkEn8q9albtXj2raLfa1+0BqsNj4gv9GePRbZmktNu5xubg5BppWE9TsdD8AyafqltfHxd4iuhC4byZrrdG/sw7im2upagfj5d6SbqX7AuhRTLBn5A5kYFseuKt+GvCGs6Zq0V7d+ONc1OFAd1tcbPLfI74GazLQf8ZJ3v/YuQ/8AoxqbEelAcVxXxf1q80nwutlpMhTWNWnSxsSOqu/V/wDgK5NdwK8M8ReN9Hk+N8lxqUGqXOn+HYDb232OxkuFN0/3ySowCowKQzpPhJqmpSadqPhnX7prnWdDuTbzSv8AemjPKSfiK7GRa8a1Dx5osfxg0jX9Mt9Xt7bU4v7O1I3enyQJnP7p8sMZzx+Ne0yDimmFinIKruKtSdarvTuNIrPUR61Ydc9KhZTmgTQq9anSoF4NTJ0pgidelKxqMdKGai47Ds05PvVBvpyN81K4WNCLpUoqCJuKnHShgkB6VUuuhq2elVLo8GkM84+J65sGrxiUfMfrXtXxKXdYP1rxmZTvI965Km4UN2Vj16cUhBzU2zvgUwjiszoTISPWm1ITimGgQ3tTTT+9NINMQzv2rY0fhxWRWro5+YULciex3uiH92K6a0+6K5fQz8grprQ8Cu+nscxoR1KKijqYVqUiN+lZd+ODWs9Zt8vWpkhdTm71PnxWbfXMNnGWcjPYd62dRZIYnkft2rgbyWS/uZZ2JCpworn5DZMra3rDYLNJj0UGuB1/Vp5nYM7Be1bGtRS7mdj171ymrOi8McZotYZmXt62CC3Pfms+W5/2qr6u5V+DxVey3Xc0UMfLMcVSZD0O2+H+jPq1+skiny15Jr0/UlW3t1to8BVGABVXwXp6aRoca7QJHGW9c1JqknmOAAd1WkUtEZNwqpA3zfM1c/cMysRg/Wty6hZlODlvSse/hmx02ioY0jB1OJpI37t1rFj+Qhs8g1u3ThCQTk1gX7CN2wKyepulY6OxkDRqd3FaUTccVzekThoV7Vt28nY1501ZnqU3dI0UbA604Mfaoo23D8KetYtGyJlcAevtUi429s1APWpQ2WpDJNu4c8UFeaQNzg0deQ3FIAKj6U8cVGcjr+FODc9O1IaHetBbnmmg4HXrQSMZqRihuODmnbj2NRilLKMZpAO3Fhg9qQt8vXmm7+fY9qaeDxgioY0KzEZ7+lMJzTm5HPSom9qVirjnKgdqqzsMkZqVs+1Vpvvc00hXK9y2AcdTVCc981buCMVRnOM961ijNspzHr6GqzrzVmXng9qjjQyzKq9yAK2ijGbPS/hLYLDpsl2ygPO2Ae+0V3lplgwaQLEhyue9YGmW/wDZ3h+ERlPMjjAGe+RW3ZQm6WGNWKqygk9q96jDlgjxasnKTL9uhuJMNCDGo5561tWmHtTGB5KodoA64rFhhkVjGjNGQeD6itCzFx5u2V1GBgt61bWpnctWqTJO0TDzBgYOe1WLcQtI6ZIOPujtS7ZOV+VXYcN6/SnwWr2snnMSWOAcd6E2wJrZ5NjrISQG+RgOoq5bxTMjtGquwG4c9KI4ZJCUkUo2Mhh0PpWjZx+TEGQAE/K1dVOGhzzqW0REk6vAp8skI2COhFWll27t+XHfIwcGm3ECyxnafLHBIHQEVn3t15cqmSX76gEZ75610Rgnsc0pvqXYpEWNm35QY4P8PNMvdYS3LbZFzn5RnJIrz7x54zsfDNpJJqFyIAwOBnlvYCvnbxt8ZtU1EvDo5e0Q/L5hOWIrSShT1myIc9T4T6Y8XfEawsbcTXV2FIJAVTk4rnLnxDr2taUbzQI9kB+V2P3j715D4M8PavcW2mX2t5uILs7tm7c7HPf2r6EsdM0zT7SCa2keGzf5ZIF6bqI1lZcqKdC2rd2fNfx2OtaTZ28F9dtJJcOS/wA+TXjsLSPleWr0/wDaU1zTNW8cGDSt7RWieU+Scbwea81t0Z+Cdo9q8/ETlOpY6oRUYl2zs4tqyXEyxp3AOT+VdHb3lqlv5dhponLdZJTjHHaqGl2Nt5Sk8ufWtL7smyNdvbArqoUmlqzlrVVfYujVNcnZYTcJaA/IfJUDjGKhWwjMhlnklkYDarSOealUnKqD82M1Isb3ARHI45au6NNbnI6suhPp0FpbozeSi7ht6dasPNBDbrGEVWPfb+lOjjiQq3DbBtANTpDG0DHy93fOeQa0UUYuTe5VtrW0yGnhXrnJFSXGl2bkTwB42Rsqw4xVyJJnAVoQFXBJb9KJ45ZG37sA9FB6GtVSjJE+2nF7mYmuavZoV1BV1KwZu/3gPatFJ9M1BpTo92WnZMi1l4ZD7GoLmJnt9iJvXpkDGKxdQ06RJFuIwY51IAkU4wax96lL3WdMJxqaSRvXVxq1qI4Z45ITjHlydCPUGqsdot9JIj5dgAvbPPvWZD4lvDc2lpqcTXkUPG5jyQe/4Vvwafb3Mc91oeoQy7CN8RbDj8O9dtLGQdubcxq4SUbuOh7N+yjptxp2v63HM+5DbxbPXG5q+m7b7gr5f/ZNN4fE2vG4YsPs0QHOcHe3FfUFt9wV85m/+9S+X5HqYBNUFzbliiiivMO0wNT8L3F18SNK8VLdRrDZWE1q0JU7mMjKQwPTAxR408L3Gv6j4euobqOBdK1AXbq6kmQBSNox0PNdfspyoKoRV8jJrz/xD4L8Y/8ACxbnxZ4W1rSLP7TYxWkkV7avL9wk5GCPWvTQvpTttAHAaVpvxWj1G3bUfEPhiWzDgzJDp0iuy9wCW4NV/FXg/wAYSfEZvF/hXW9Is2k09LKSK9tXl4Vi2Rgj1r0fFFAHD6PY/FCO7Y6vr/hye2MTgLb2EiOHK/KcljwDg1b+G3hU+EPCyabNcLd3skr3F5cquPNlc5Y89uwrq6ZJ0oA5X4i+HIfFXhK/0ORxE06Awy4z5UgOVb8DXL67e+IbGfwf4Zhv1bULiTOoXEUfytDEvznBzjccV6NcdKzpY4zIJTGpkAwGI5A9M1LZqokM5qoz81NdtgVnCXMmKdwUS32pjDmlQ5FIetLmK5BQoIp6rtpYxmnEYp8xDiH8NQStUrdKrXDcUmx2ImlwetPhmywrPuZdpqO2uP3gGaEx2Oot2ytW0rMsXytaMXaruZjm6VUuehq43SqlyODQhM4D4iLusHrxyZQHb617T4+TNg+K8cuk/eN9awmtRUd2VDj6Uxk3UrZ3YFSRDLVPKdfLoVWhzTfJ+taiw5A4FI8PP3aFTMmzMaEelQPHjmtdoevrUDw+1WqFyHOxmEVqaT/rFqpJGB2q3pTbZRQqDuRKpdHc6JworprToK5bRW+VTXTWjYUV1wjZGaeppxnipQwxVaM8VJuq0h3HO3FUrthyzdBViRuKytflMdgwU4Z+BRKOhN3c5DxfdPMrLExAGelcxpQke0mVic5ror2NWh+ZsH+dYdoGhuZI+gfpWDOhI5/V7dzC69TzivLPF909s5jOcg17HqK/v239K84+JukiSye8gX7vJ4rLqN7aHnk195qlW5NegfCLw79ruFvp0+RTkZryuyzJexxgZ3MBX0j4GtTaaJCijaSoq0iUrs6K62rEdq7VUdu9YtxNHIw6gjqa1b1maLylzu9Ky7u13jaMhzVSuUZcsn70iM5NQXalk3NzRNbyW1wTJnb/ACqGeXzPlT7lZ3DlOc1q325kXjNc/fmMxHacnFdfrcbfZy23I54riZW/fMpHFZvc3T0H6DPlSh4wa6W2cYA61xemShNQkXOAegrqLGbJAJriqr3jvoSvE3YmOM1OGyRkVRtpBgZOKuKy965pHWiRGwTUqt361X3cY4pyyfhzUjLIalLZOBxUIcEelAcA0gJwMnn8KQ8dKZv5O0Ghm+WgaJGJK8Dik+ZT2NMDHZxzS855qGA8Nkmmtz8vvTCTTGbBIzQMkY44poYdzTDSKcZJqRkuRt5ppNMZvQ01mwtFguNl4FV5jxxT3bjBqrMSD1ppEtkMz5qnM2c4FTz/ADZPaq7cnitkiGytJu3D9av+Grb7VrVtD2MgJ/CqrjB6V0fw7txca8HZeI0JH1rooxvNIwqu0Wz0q6jBseNu0Vt+H7eRbSN87c9M9KxdHs5rq/ZJGP2VOdp6ZrpYY2hKiPLIDgDP3R617j0VjxSaSNT+8bOey57+tPs7eSb59zDBw3PUVYNoGMbs+Y16H0q3Ei7WRDtlb/VjPU1KvJ6CdktS7aQIsG5W3hD36irUsJ8ra4OzPUd81V0OOXDxzDaSc8VqyW5AjaWQFAOmOuO9dlOmo7nPOpcLeQRIiENgDBOOwpDcRpKX3AjkMB7VV1O82QN9mAlYnoD0Fcx4k8UaFoaHUtX1CGNXGHXd90gdhXXGGlzkc23odKdUlltZlhVevyEnAIrx/wCKHxQ0nw350M0wn1IA4iU8qfevLvi18bp9Wd9P8NOYLNfuzDIYn2rxO/vbq/umubyeSaZzlmc5JrGpioU9IbmkcNKTvP7je8XeKtW8Waq95qdy7rklEJ4QegrGgDy3MccYBZnAGfrTI1IiJ6Zq94Ut0vPEmn28shSN7hFZh2Ga85zlOV5HYkloj66+H2itaDT5o7lbu98hfMix8sIx0Fej3jNbrPcRWA81ISzq3AyBnIrnvBlrpwuC9putgoCgHOWI/iOa0fHkhj8NarJ9uMdwlq4QqcA8cV1U3d2FNaHwz4vvm1TxRqV+YhGZ7l3KDtzUVjbM2D61GEJuHaQ87zubrWpZKN69+DxRSp3lzMwrTsrIuQKI0TfngZxVgxszApkEjJ54FQwqxLYB2+pNWI0JZvlHTkivSgjzZsmt28ldwwxJxnrxWtYBVhkkbuOcdqo2duzuFwMDuBW6kKQwiPaTI559B6fpWyZktSrp1tNdXTsrgRxDIJH3/QVeWVY2IlUcZAP1rQhSN9Pn8kbI9w4bsR0571h3sm2NWkTDc4z0PvVPQNGy5NcyJC0LKGfIIOeo61ViE43STM6P1wB1H9KroZR5cisT6L6E/wD1qvtPGsDIzZdV4U9alVGinFEVu2W8wqwd+Sue30qrd3CeU+1t8mNoUjPHrV1sKqy4OTx+dYssM1zfFYnPlnHbGBVfEFONnck060EvzTxBixAB7rVfVdL+zsZ7dpIJsgko2MmtmOOSCLDt8qna1VpPtF7f29sgyrOFPPT0qFTu0jSFV8257b+x5MZ73WZLhZFuzFH5m7+Ibmwa+o7b7grxf4A6LDpenXEkJVlm2ZIHQjIIzXtFt9wV4+aK2Jav2/I9HByU6SkkWKKKK886jUpRRXEfFHxLqWntp3hrwyynxDq8uyAkbhbxA/PMw9AOnvVAd2tLUNlHJDaRRTTNPIiAPIRguccmpqQDaBXDfFLxJ4k0yA6X4T0lp9QktpLhr2ZcW1rGoJJJ7txwtXfhDrGoa98N9F1fVJhNeXNuHmcLjc30oEdV3qKTpXD+Io/G+v8AjCfR9MvpvDmhWkKs9/HErzXUjfwpu4CjvVDw1qniTQfiMPBPiDVv7bt7yya7sbySMJMu04ZH28H2NNDO7uehqjJ0q/OKpyLxUtGsXoZV/wBDWPv2zfjWzfj5awpf9b+NHQuO5rQtlaXPNRWobaKmEZzUM3hYsRUrjmkjGCKk20GU7XIGzg1Qu2IrTcVn3yjYTTFDcxL+bmq0EhEopdQBEtMgX94PrTSHNa6HWaY2UFa8XQVj6V9wVsw9BWhzseelVrjoatt0qtPQhHF+NlzYSfSvHL1P3r/WvaPGi/8AEvl+leOXv+tb61EtyafxGVKuGqW1Tn3qR0GKfbDkVNjrvdFgJ8tMdeKsAfLn8qYw5x2qkQ1Yr7OM1CUyTirki4WoK78NT5kcuIfKjPuY8DpSWA2yD9Ks3S/LVa2bEn411vD3R5sq9mdjozfKK6W2fAFcpoznaPSuktD8o5rJ0uVm8KlzWibcM1MGqrAeMVOTU8prcVz61wnjXxFbxaolgky7x1Ga7W4fbGxB5xXx/wCLNS1y6+JN6YfMYrcED0AFZVdEVB6nvPmGZQzNn0qhep+9EkfVT+dY3hLVpLvT/JuGxOn3hW8zK0Kr3J61z2udJTvoAUEjY57VzniC18+wljZQVKkV2LQxAbZMlSPyqhqdtGUIRdwIxxWbQz5w0PSWXxeYWUhY5M/rX0FoB+RVHICjFeeeItLbTtdF1HEdsnVgK7PwzcqbZWDEnFKLJWmh0lwmwFjjcaohtshZu/c1Zd2Y7jnkdKiktzIpZuvoKq5VzOvY1nbLYCDp71zN3G0ExAGEPSukmTyW3PwvQVT1BI5rZgo6dDWclccZamHOwkgKtzmuG16H7Ldbuxrr2kdfk5yDxmuf8RReZEZH+8KzubtXWhyCy7NURv71dPaPwpFcXeSlb5PY109hNuhBJrnrLZm+Hlo0dLaycDnP0rRik3Vz1pNjAzWtbyDHBrlkjuizRHIpx6Zqsr571IH49fSsrWNLkoanFs1AHXkHjFPDqQMHIqR3J4yfWnA4GKhST2p4bjFADgxz7Upf+VRk9cUxnHfNIZMzZHWoicfSmF+uDSF6QEwIXr0phcEcdKj3DPtRxQgJAcDOetRsxPPYUNz06VHI22iwDZG/u1XlPPNSSMc96gfJOTVpEtkLkux7UxkxmpSducmoz8341oiSGRciu1+GNoWF3LtPQKMVyDDbwOTXpvwttQdJMgXGXO45611YRfvEcuKdqZ2+l28dqqIzZyMuT61eVVVsDpnP1qGZG2xlIwSeSWq/bLHIgkkYc4ByK9RXZ5bC3lMrMu7ay5GOma1TDDcwIoVlliUMSP6GqM6w7o7jcCBnJHGB71myawtqZZLcl0UbTuPy+/Nd1Cg3qcdWulodDbXUcKtEzMZCAAw6sP8AGqOs68ul2Hna3eR28JOMbsHFeW+Nvirp+js1tpO2/vRkl1PC/U14l4x1zxB4imkutUvpnQ/dTd8o/CvUp4Z2u0cEqt3qz1L4g/HfT9MiuNL8Nwm5ZSQk7fdU47etfOmveINU1m5kn1C8lmLsWILcA/Sql+cTMvcGqw614mIrSlJroelThGK0Gkc96kjTcwoAyeKswptQtXOaEdwRgL6V0/wjtZLr4haRDHCJmM4O09OO5rlJDlya7n4HQ3EvxI0xbeYRHc25j/dxzTW4I+zvD+6KNvtMCS7T88q85Nc58Y9Uey+HurmGxM0DRFBL7NxXS+HhNECluyyQpxn+9XJfHD7W3w91J4Z0ihJG6IjnGeRXRSlqKS0Pj5FZX2+o5Ga0bV4y4Yn5lU5BqH5Q0rbFI6Lip7aQbz8oUkjOe9dMNzjqSujRslVfmK8DvnnNTskgk+5ncN3FVNwWL90xLMfyrU0pGmmBQAgY/Gu6BxTV2a1pDtIDFlxjPHI71flkBaPbgrJuOV5yMVJaQyMWlkUgnA59+tJcCONo1JETCPGQOOTx9BiuunT0uc06iUrIbqmpLNDFFCqgIgzs4/8A1muf1S53DbjjgAH9alu7pbi+ldgAu4AFeBgen5VSgZZbjbvONxZs9h7VzznfQ3px5UaFgvmYz8u3ksT6e1TqhmbfIxc5PzCoVVFhDFSrM3GPSnNOwgklaPylU9AetSgavqGrystm6xPhkAAz1PrirGhQs8G6XiRgASe47VjRyTT3CxtsdR07A1v27Ff3UOF25Ygnt6V0JWRMtNCO9Zl2xtENoJUMT97vmtT4eaU1zqv2y6jyuSVToGYHAx+NZTRm+8q3i3Y8wDjk89cV7X4I8PabJY2bxo7RwR4DseS2ea0jNUoupIlQc2qa67+h6x8N4Vg0sRhQGAXfjpu5r0G2+4K4XwQ8Sxy28I+RCpB9etd1bfcFfLYuTnVcme7RioQUUWKKKK5zQ1JGWONpG+6qlj9BXh3gDQ/FXjfW9W+IsfiY6Ot9I1vp6R26yulvGxA5boCeSB1r3F1V0ZGGVYEEexry/QNL8eeAY7nRdC0ix8QaIZnlsWe58mW3DnOxhjBAJ6imwNn4d+JtYk1XXfC/ipoZtU0TZIbqCPatzA65V9vZvUCtPQfH3h3W9VTS7BtQ+0PnHm2Msa8dfmYYqj8NvC+r6fqeseJ/E01vJresMnmRW+TFbxIMJGpPXHc967bao6KB+FIDN8Vf8ixq3/XjP/6LauW+AX/JHvDn/XqP5muv123kvNFv7OHHmz20kaZOBuZSBn8TWF8K9EvvDfw/0fQ9S8r7XaQBJfLbcuc9jTQi74y8S6X4V0SXVdVmKxr8scSjLzOeiIO5Jrkvh9oWsX/iC58feKohb6ldwiCxsQciyt85Cn/bPU1ha94f+JNx8S5/Eb6JoWtWVqdukQ3WoNGtuvd9gUgufU12HhvUPiJcaukfiLw7odjYFWLzWuoPLIG7AKVApgdPIOtVpF4q24qCQcU7FJmLqfCmsCRd0wrodUHyNXPbv3341TirBCd2bFkgEYqztGar2rfIKn3c1izoRKq0jnBoDVHM1PoS9xrmqN63ymrDt3rPvX4NBaRl3y7vrVa1++BT7qbGRUVk2ZacRtHV6b90fStqD7orF077q1tQdBWj2OZ7krdKrT1abpVafvUXEzkvGQ/4l8v0rxi9P75u3Nez+Mv+QfN9DXieoSYnYe9S2Kn8RDI3GPSlt2+YVVlkXBpbWUFutTc7o03Y2F6DihVy1MhfgVPEvzVUdRNDLhMLVNuua07pR5dZkpAHvXt4ON4nlY98qK10fkPNZ8DfvRVy7f5cj0rOtn3T/jXsQppxPmq1b3jsdGPyCuktG6VzGjMBGMkV0FtPEAMuM1wVoWZ6OHk2jZgb5am3VktqdpEuXmQD3NQP4k01ASbiPj3rlcbHdF3NqZ1CMzHjHNeGeO49Lgvb69s41ErMTnHU16Dr3iWOTTpPsrbgere1eMeMdQ84tdRAGJB8wrirzTdkdNOPUyNI8Qrp2sRzzS4WU7SK9StLn7VFHKjDbjIIr5m1mS6u73zI1O3dlcV6p4D1i6j0iKK5k+ZfU9qziuhopHp32rBIfJHYVFITGRvbKNzgdqzrS6Scqwb6irPmZnDsMp0q3FBdk1zYW90il0Ei+4qsukw2bfusKPSrsDtGN8XIB5FSQMLuUK52sO3rWDp6lXRWgVkJ8wk4HHpSS3knIVMgela9xbKUAIArP8po1OUBGO3aoasMyb1/OXBFU5VcRCNFyav3uxW3rx61VlmDxqqYHNSGxg6palGWTj3rmfEKjYen0FdvdoZEIcfL24rjtbhCb1Pvispbm8HoeYaz8t3+NbelS5iUdOOKxvEWFu8Vb0iT5BznFZ1VeJpRfvM6SF8GtS0m4rEgc4GeKu20nIrkaO2Lsb8cmcVKGJBrPtnznnNXIz8uayaN0yTIODzmno3J7VHkkcULuFSVcsKx49KmDfhVTJ9KmTd71IyRn5qNm7YocNxg1H8wJpDTFLc8Um7n1NIDx3pD1oAkJyMUcVGWNCMfrSsMk3ducUxxxk0EgnNNPzZ54oAa5BzmoJW//VUp6GmhQOc1aIICrE+1Jg54qbPPAoCFiMA5PQCrRIy1hknuEjiUs7kAAete3+DdMXS9KhgYYkwN496wPh14a+xhdQvIQ0rj5Af4RXoCqpi3KUBz3PNenhaDWr3PMxVZN8q2LkKQsm5m3r/KqE91bxyGKQhRIcBx29KzZtSMMrmfCjGcr1NeZeOviFDpzzR6ehu71uRHn5Ycete3Qw3Vnk1KzbtE7vX/ABTb6daNBqspjjCnYB99/wAK8J8YfETVfEEkml6erWlirkMUOGcDjmqml6rda3qlzqut3bvMkDeVjkL6CsXR7VnzIuQW3NxxXrQp2UbHnSq8rkn0L+j2aKroMyGQYLMOgqv4i8uCOQqdvy9O1bmnY+7gq/3gW7iuY+IE6x7Y1OS/JIruxM1Sw8pHDQvUxCicVcEs5PvUfUU/kk45ppFfFs+lFj61PcNtiVB1qOCPuelJIfMl47dKkBI1zXonwIs4bj4i2H2iZoo4laQkHGcDpXBxx4xXoXwQW0j8fWD3nK/MUX+82OBW0I3uwvqfX3h6NXg8y2l2Kf8AVo3YVxnxxt7OTwTftNdPHOmGKKcDdnuK63QPJltWDs0E2c4H8PtXDfHW+gtvBd3aFC87kK0hXr7k1MG00aPU+XrjPktuxgtwBRpys0iqFyD2NJMcIhOAB13VZ0VN0jP2xnn+ld6POexpCIKpGF3cAAdfeui0u1EcAY/LnGVHG76Gsy1UNLGrsMKdx3jFdDo0Kz26/wAa+cSVJ64Hb3rvoJyscVWXLdmtZRhLMsvI6Hcc49qwdfuLfedkxY5AZG6cDp+dbGrTQ2VoI8DDfMQDz7CuIvZWmcxsuQx3A9x612YqoqcVE4sJT55ubKc7S7ht+5yzcYq7A6rF6NKcDHXFUVeSa7CrJ04I9Kux/PMHEfC/KoB456mvPjqehMvhlLA7S21doXNVNamVoBCqlf49xPfsKu/JbxEvvyoA6Z/GsZoZLyU3C7jHuwB71otyV3L+lQu6BhGckZDntirlyrR/vEYiUnAFLY4ECqrFOxH0p9rZy6jqccdu4CI29yDngdc10JdDO7u2zovhno91JexSAlZ5XZQuMgDHWvedCtktbJbaRdmAAVHTNcd8JdHVQLtQVJyAX7D2r0CTYt0EKhFJ6nq1cGNxHNLkWyPQwtFxXNLdnV+E1YGQ+UqA7eg+tdrbfcFcb4YaPLxpuGNp5/GuytvuCvHr/GdsdixRRRWJRr44pAOacKTvVCFWlNIKKQCUlKfSmmmAhqNutPNRnrTQhrVBL0qc1DL0poEY2q/6tq5aVts2a6rVPuNXH6g22WnUfumlCN5m3ZThl61Z80VzdndYPWrX2z5utcbme5HBq1zbaYBetQPcbu9URMXFORWNaxZwVYKLLJk4rK1Sfahwav7WwaytUiLKapkwtfUxHmZ5DnNXNPyHH1qmYiGq1aDawzTih1Guh12nN8orbtvuiuf0psqK3rc8CrZxllulV5+hqYniq854qCTlfGX/ACDpv9014Jqkv+lvz3r3nxmf+JbN/umvnzU5M3j9uallUfjIpnO30NFm53fjTHORTrYYbNZs9ik1Y3LV+KvxPg+1Y8DnA7UXOrWlmhM0yj8a0p3b0McQktTcu2/d9eaxbqRQTlsVzus+OreGIrD83vXGan4qvrs7o8qte1hqjhHY8DGuFXRM7vUdUtYQwaVQawJvEVrDIfLYE1w11f3Uz7nb9aqvI/LLgn0rqeNqLRHnRwdO92drfeOLyJNts1VE8cay2W88rXFvcSqeUBpVnmbPygZrnlUlJ3Z0xpwRu33inWLyQhruQL7Gk8PT6pqmtRWy3EjIWG7ntWF5jAFdoJPevT/hrpKWulm+mQLLLnae+K5a8+WJtRpqUrI2dauv7PgjtOoZNoxXlXjO+mtbaSyDg+ac4zXY+I9QSbzmuHCGAnb715Tq12l3dtI7MTniuWjFylqddSSSsjPjlnhBYNzVm08TXNqwX+VVrnydvyud1Z80K7uGBroqX6GcWd5pPjxomXzdwXvXovhnxhYaoi7ZUBXqp6189svljmoob24t5d8MjRkehrLnfVF3Z9UJqaOAsbgAnn3rUSSNzEqkKRzv7180aJ4v1uOVVE3mbfWu40L4jb5BBfqyNj7wrVJSV0JzS3Pa2vHKETDKj+IDipdoks90YyCeK5PQ/E9td2yqJEeNsZIP6Vv6XdBmDQEmJfvKe1JwRVytc2ErZ2px3rKvrULPmMEYAz713Ra3kUBSN7DIFZOqWJcl41GccgVzzo9Ymikc3IsbREs3I7VyHiSFDGZFXpmun1WPy27hu4rMu40uLSTeBjFcsjaNjwzxO3/EwKr60/S220eLofK1ySMqRjpUNi21xUSXulUnaZ09q2Vqyp2ms+yYY65zWgnK1xs7jQtJPzrThcketYVu5VvatS1k5x1z0rOSNYSNBfbNOFMibjOOakHzelZs1Q4ZyOc4qRSxIxmmIme9PCsD/SpZQ4Zx70jKc96eOMetKM9aQiAqRyDTcHB3dKlNRs278OlADQMGlH86TOASfwoX5jQUgY8Y70wkn5RT2jJ4FIE28mgBhQ/40gT15qTqMd6Apz71SFYRVxkV2vw+8N/aZ01C8TESH5VI+8fWsLw1pbalqKR7SUHLn0Fet20dvY6er71UouAvsK78JQ53zM4cXX5Fyol8xIF8tnjTP3cnFcvqeuW8E03+kKskb5VlbhfrWT4p14zTPK9wsdtHnc/Y+w968S8YeLJ9dumstLDRWyH5nHVvc171OKh6nhzk5b7HW+NfiBczzS6ZpVyXdjta4H8K+grhL242Kyq+535d+pJqtDF5MfkxKCSeXPepjbfuysmOD0r0aaaRwyav5GloJWKyuY9rlTAWZlHU0uio4sY/mwN3U+9MsZBBp05jDE+Vjk/d+laOjJI9lskg+QYOCMGvUowukjhrStzM07RmFsqyRruKYHP615l4nkkbV5lkJO07ea9P064tSywR5LHIcY4H+FcD48tRFrLsnIkGc1jm6f1ZeoZbJKu1bocwWC8YoO3FI6nNCgu/Ga+TPoCVzsh9+1Nt488mlcbmCj+HrVu2iz8o604xu7CbsiW3hDEDpmu5+FbrpvjXTbhohKwlwoxnk9DXMWFvtkC9x1rtfh/HcHxnpsltGJGWcBFNdySUWYqV5I+o9JuCGaG+hxMw3ycdCfeuI+Ntw0fgm8hhthLbHjzuveu10Ga4haVb6PzH3He2Mg/SuH+OX2z/AIQ258kKtizArxz16VwR+JHW9j5lu1HmMysfu7cEZp2myKJQjZIyOBTp2ZgRkgcA8cVFZRbrlVUYJbp616aWp5rZ1lvCLg4DhWJyN3oO1dRpEH2dHO5gyyBhuXsRy2KwLJBlUbIUJldveunt38uGQsxdnCMxY+3A/CvYwcHc8rFVLROa8YXcxaGONlLkc+o9K5+J5BIWVl3njB5/GpPEVyr3EzrICu7aoA5qlZORFuWRN2McjmuHEVfaVWddClyUkWo1Xa8gXHO3j+I1pQW/7tSY2BGWwKqoh3wRsD9emfStT55E+XcSgHGetUtEKbuyneYlWOGGQrIQchu4NRWg2qVZgGGOB0I9aLFWklnum4RflXPVTSwhg+4sHJ4H0quo2tLFq8nLR7U++33cCu0+G3h17meOKKQq8wzN6qvcVwtlE9xrFunmAxxsd4FfQXw20d9LsGvrhcS3IyAOqr2FTVrckPM0o0rtdjtNIt1srcQW6hVRAoAFRbZY5CkjhiTkd8VLbb5LMbXbJJz60xBHav5iDc5X5ie1eb1PRWh2XhJWVGDj5wFBPr1rtbb7grhPBlws8k2OWwmcdO9d3bfcFclf4y4bFiiiisSjWyazde1zTdDitpdTn8lLq4S2hO0ndI3QcVxVp4H8Vz2EeoXPxC1iPW2UOSgX7KjHnZ5eOV/HNYHx90HUJ4PDl5L4m1OJpNVtLdoYCqwq/OZVUgkN+NMD1HxRda7a2UD+H9Ot764a4jWVJpdgWIn52B7kDtWtzivMfiKdZ8G+CNNW08SapeXMuu2cT3Vy6mUxvKAyZAAwRWhr2r6poHxc0dLm9lfQdctmtUiY/JBdJyCPTcM/jQB3p6001w2ratqepfF7TvDul3ksFjplq15qvlniQvxFG36muQ1bxhZ+JPGOs6bqHjpfDGkaVObVIIJljnupB95mYg4UHgAUxHsrGmmvK/h74tWP4gSeEIvFSeJ7CezN1Z3bOGmhKnDRuR19Qa9TNMQhqGXpUtQy9DTQ0ZGp/cauK1dtshrtNT+61cLr5IYkU5q6NaLtIhs2ySatxjL1naY2RzWnGQGrGNJs7njJJGnaR5A4q/FFkVVsm3KK04V4rf2VkcMqt2MEPHSqV7b7lIxWwq8VXuo8g0uUOexyl1brGD61TUgPW9fQ5BzWHKu2X8a6I01YzlW1Og0Y/IK6K35ArmtGPyLXR2vQVhU3CLuiyagn6VOelV7j7prJAcn4y/5B03+6a+dtWYC+k+tfQ/jH/kHzf7pr5z1cn+0JD/tUmhU5WmxwbIGaa11DagvI+BWPrWuR2KeXHhpD+lcfd6pNcOxkbOe1dFPCSnq9Ea1MwVPSOrOl1rxVLtaOz/E1ylzfXFwS08zN6jNU5bgkle1VWf5+tehToxprQ8yrXnWd5MvcMPYU1icYXpTYX/vEUtzIEUKOSetaMxsVZS3NQ/c6mrDsFXkVTuHDD5elZtlpEFzJuYbTxmgzeWnXmmMoUAnnNVpW3PtXk+lTcLG54VsZNU1mGDPBYZ+lexa3JHZ6SLe3O14gAAPSub+FejJZaW+rzR5c/dz6U/xNqTfbvt0al4QDn61wV6nNKx20I8sL9zjPGupRykW8KkOw+c1xko+Y4FbOrytdXctweAx4HpWPLJh9h/OuqnDliYSk5SKj57jmoxFgGRuBWlCgkO44Cjqap3zCQ7VGF7USXUuLM+aTexqGTFSyx7RTIkaSUKOcmuZptmpp6TbmK3a4PGeBVoxr9laRvvP0qdV3eVax44HzVZ1MI8sUcZGxVAyO9erTopRscUqvvXKemT6rpyCW3lcDrsPSu48FfESW2u1gv8puOCT0rmvOCw7ZAcDI4qvdWls9rv4z2xWMqNvhLjWd9T6LstRt72IX0FyPOx0zw1b9lqkNzbbAojlTggjrXzJ4N8T3GgTolwzSWmeP9mvcPD19DrMUd1aSAsRu+U9frXP1OqMrq6NnxBpLXcfnRqA5HYd64y9gexco6nHfNd9bXLXJSNMpIM5B6VmeItPd0dmUFl9K5q9Nbo3py0Pn/wCKGmsl4l8qYVvlNcpaD5hXrnjezN5os4YfMg4ryW0BWTBrjex0RXvGzaNwO1a1ucjFZNquRjvWpa8YriludiJyMGrVqTkYOKgZc4NOhO1h2qWarQ2YW45zVqPDe9VLJgw+atGPHXArGRuhyfLjApR9/mnDqKdtA5I5qChuVbpSfNxxUqquMdKRwR/SgLFd1Ynik8vvU53YoCkCgLEAj69acF45GKm2nnqKFHSpuUQ7etNK1ZKY/Gm+X3pgVgucVLFGXbCjLZ4FTJGeu3Arf8I2Mct6bmZN0cGGK46mtKUHUmooipJU4uTN/wAL2sGi6UtxeN5by8n+lU9Z1Ka8eWaRvJtUGPMz976UzxPqdvqELXEzfZ7WI4UHjee4ryT4ieNDcp9i06QCPbtO3tX0dKCpRsfOVakqkm2ZvxI8StqM39i6eSYw+AQevtWZa6b9ltUjXAcj5/UmqOiQrHcC8uMlyfl9vetd7ySRTth/5afiVr0sLRk/fe559epryx2HRWbqF2plsd+MetRXFrtAMs4Qs3PPTNXRJqF5Bm2iCjBBLcAVY0bRjcTBLxfNZyqL7E9/wruhSk3ojk511ZNNawr4aEm9JJppVjUDjjPWte006cWsUvzGJRtLA5wR1q/8Q9D0ix0iSzhuDbw2cIaVych5ccAVwfh7xD/ZM8NwiySafOm2aENk57mvRlWjh5xUuqOGEJYinJ09XdnZ6Lpq3EjiRxGwJw69ce/rXAfEMhdZEfR0BVh717BocVhd6UdW028Bts/Mn8aHHI9hXj3xRZW8TyMp42KT9azziUXhLx7k5V7R4xqS2RzD4NRn5ELDr2po6+tOzvfHYV8cfUEtsmSM/jWtpUIM4kbhR7ZqpaRnjHWtvRIEaOZiSfkJOK6KcbK5lUkTafFukDsSSe4rrfhiLweMbMQYEnmEKDxj1Jrn7BQluvy5Pbmul8Bo1z4rsSkohycbvQd66GtGYw+JH0x4Ya6it8tGZlBPzLzu965T446fLceB7ib7SYYd4YREfpXWeC47nIFvIsiK2EUnqBWP8bdOS58DaheXbmKRXBMW7gN7VyQjex2yep8ksu2SXIfhiSe1T+H4WuNR3EHZGC3TviqtzlM4U8knhvetvw5EnlSuh+dwcgn2r0YLU8yo7JnQ6Ov+kxESEg45K8DPFaGttNZ6W5Zlb9z8oA4x61Q02Rle2jTGAMkgdgc/zq58RJpYdJdWEYR36qeMnn+Ve1Tfs6cpeR5NWPtKsY+Z5jeS5/dsed27PrV2xXzIi3G32rJL7ndt3XoD2rUsWIVQFDAEDk+vXivDou7PZq7I2rSTcyybTwvQjv7Uy7mkiRo0YK7japzUksh2xwAD5Tn39qpR5kvd/lkiMHOfU11pnLFdTRhRYYYoWKyYG5z3P1qNztBnjXKjgbuOPemh8+Ww+Rt21cDOaYyPcXkMG0mGP5nx7U+o4q52fw10Nr7WIIpApUkTSMvpX0HHb2/kYbcCMfTFebfCTS3htH1CTcr3BGxT2UdK9PKqsRY/NjsD0riqy55HfTjyRJJpIrW1ZNu2Q4wvcn2qh5U00wbd5akENk9T2xT7mdfvhBKxAwW6qfSo5IY5nOJf3gwTzjFZM1jodj4GWFTKscZUqEDNn73Wu+tvuCvPvAbI0lxt3cbRnt3r0G2+4K46/wAZcNixRRRWJRxln4v8dW+npp9x8PL2fV0UR+dHcx/ZHI437idwXvjGat/FnR9d1rwfps9jYx3Gp6ffW989pHJgSFD8yKx+pxmu6j6U+mhs81+IEOv+M/BGmmDw1e2N3FrlpM9pPIhcRRyAs+QcYx+NdB8V/D9x4h8HTQ6eudUs5EvLAg4ImjOQAe2eR+NdVS9qZJwfwg0bWLTTtQ1/xNa/Zte1m5NxdRbg3kqPlSPI7AD9awp9F1Pwd4s1i/tfCq+JNF1ec3bLCE+0WsxHzcP95T14r1ZqjNOwrnGeCZdbvtVur2+8JWfh/TxGFtkfYbpm7ltvAHtXYE0E00nimhC1DL0p+ajk6UxoytS+4a4TXjywrvNQ+6a4XxAvzNW8IqSI5+VmRpznJHatW3b5xWJp7fvWGa2bb749K2ikkQ5uSOhsBwK2YB8tYth0Wtq36VlUCLLCLkVFcKMVOnSo5+hrFbmxi3q8GsC4X94a6O8FYd0uJa6IswluX9IHyiuhtDwKwNK4UVu2vQVzz3NqbLnaq9x0NTjpXLeNvFul+HbNprudQ3QJnk1kou+hTaS1KHjeWKHTJpJpFRQpySa+XPFetwrcy/ZW3cn5q1fiR8RtQ8QzyRxymK1BOFB6ivLrq88wlc5FdtKhZ3ZySnux9zdfaJWdmzVYlQCV61GWRvuHjvSSMqrxXajmsRE/MTnmlto2bLsck9KiZ1JxxkmrmPLVR2xSbKSGLnPTmpwobqMmlhTjceaeqhc/nVElK5winPX0rNfKksemavXW6SUj061nXnfrtFc02bJDiQ3NX/DGkyX+sRQqpJdh+VZNvJv+Va9d+E+i+VAdUuAAW+VM1lUqcsS4Q5pWOiv2XStNh0+NeGTYPrXmXiu6uICbASAqSScV2Xii/WQTLPJsFucqR3ryi+unurySZmJyeM1z0I80rnTWlZWGXHJC9gKyJ1LXGAOM1sPjy/c1BLHHDCZG++eldzZyIpXs0dvD5EZBbHzGsvzep6065V2kLdar96wnOSZ0RSsJISx4q3psfzGQjO2okjJ5rY0i2VlCvlV6t9K1oUW5XZnVnaNie22x273Dr87cIKmg8jyzvVuSOfSnwQR3DbeSo+6PStCTT/3SgR455ycDivVhC6PPnNJmbLZNIrSRyEgZ6+lU5fMhjKEkjtWvFE0ROGzH/dz2pb+0iliSSNwGx0olTVhKbKVnZrdw+RgZYVoeDPEFz4V1oWk8j/ZXbHX7tRwrJbrkofr6VU1+3NzbeYVG48g96461C65o7nRSq2dme+WuvJqDQ3Fmfm2jG3qa3bO9W+DKwO8feyK+avBHjC60K6WG4cmMEbSe1e26JrsV7HFqFo4MuMuo6EV50tUejGWpS8Y6cU8yRQfLfII7V4TfQG31OaEdmOPpX09qRt7yz4Abeuee1eCfEDTGsNaMhGA9edUVmd1J3sZVo2APWtm2XKisezAyPStm26VwzO2JZ2HimbcGrEfb0oeMduRUXNbFmwfpWsnQEViW2VfvWzaNuUVnM1gWo+nNPzxUcfX+VSgfnWRoKOnNIevTNPUDuKk29+aAsQeXzxT9ox6VJt6Cl2jv1ouFiPAAFNIHGOKe33sdKdj8aRViJgScLTl6cinqvHfpQMdMUrjSG9uO9dJpcj2fh/dEP3kz8nPOM4rncZ9q37fK2NmoO5dwJANehlq/et+RwZi7UkvMwfH+nvdwlGuvLt4x0HGTXk09hBDdnbtbjgk12XxW8QzLHNp9luznMzY+6DXI2UPlwK88gwkeTv6jNfR4enzTbkfOVp2hoVhY3kwBsoHkwMnac4rpptFXQdKhmvW8y8lTft7KD0/GpfC/nW2ltqXlr5Usm1MNy2P6Vb8QXP8AaRFw/wAwxtAJwcD2r18PFuWmxwVHZWZVtb+1tdL+aHeSnIHXNdf8MobW136xdSSmKFTIqlcgtjpXD+HdNm1jVobGPbs3ku4H3R3zXuWl6doun+FDLeMyaPpB8yeU8faHHRR6jNerRmox5pbHmYinryR3e/oeL/Hy6ktrCxtZW23V6Wup07qD90flXktne3NuR5T8A5weRXQfFPxS/i7xhd6sV2RM22FP7qDoK5/TYfOuAtfK43FSxGJcovyR7+Fw6w9BQa9T1v4f6zMs1qvkhbe+heO4VfulgvBx61594kuDdarcyMf4yPyrS0vUpLeGWeNikNtGyxL6uwxXMyOWYktyeprXGYlyoRpmWHw6jWlU+RGcLkipbaPdzioQNzZ7VoWCZdQRxnmvNirs7W7IvW6KsZPBwPxrXsYttmzKMHgciq6IGiZQPvHsOMVdk3Q2Ybc2CQMEV2R2OV6ssWpVVYfLvYfdPpW54YjZtZtkEpjBkUEjtz61z9qNoLrtLY49Bn0rY0ht11b+ZKI1aVAcdua03Qlo0fTnguNmvfLs7wLHGQq57+tafxY0+G58B6x/ajKbhIcqVHB9DWJ4Ot7drtRZ3PlRoQoPqe5r0PUbOP8AsW+j1BvtZa3boudy47CuagdlR2sz4Bvo2V2yig7scGtzQ7WTy9sa/vDhQSelUNfRV1qSFV2osxGCMHr6Vu6NGI5mlkjHygHBPXkV6VKOp5la6bRs6bEzWeSQVQhjj8sZrI+KEztbWu8mNH+YY78da3VTb9rRZVjKnIQdDnn9K5H4n3xk+xxK/wDyyG5cd69TEvkwrPLwyc8VH5/kcbExE4MYDfXvW5pLKZgduCOcAdDWHbGMuMqfzrc0p4xM2AcY6mvDpHtVi7O7urSlXAVMZFP0qMpAwYh2Z+ueoourjzLmO3QKM/M+O9WoQheNVXCAgnB5Ga60zla0HSmOKVE27SsZYsTzn3q94Q0+e8vAqNzdy7fcKKxdRSR5Xht9uWO0HORj1zXq3we0c+c19JHhYUESE85buaipLli2a0YXZ6fpcEdrYxRQjYEUKpxXSQWxitfMlyykAlgPzrJt/KMSxeZ05xjqa3JFuLm2NqQqbQDheK4oX3O6T0SMq7uIFZI1hy4B+b1qvDHHukmlBY8Hbmrd1CBDu+Yvn04qpCMDcRyB8w74pscdjtPBLs885ChECphR0zzzXfW33BXnXgAjz5x833U6/U16LbfcFcNb4y4rQsUUUVkUaUfSnd6bH0rJ8U+J9C8LWcN3r+oR2UE0ohjdwSGc9BxTQ2bPWimRuskayIcoyhlPqDTqZIxqY1Pao2qkSMamGnNTaYkFRyd6fmo36GgZm3/3DXD+Ix8zV3F99w1xuux75CK6KZlPc5jT4284455rat45AwpNMs/3p4rfhtBxlatT0EovlH2AYKuRW1bfdFU4IdoAAq7bjFRJ3QRLUdMn6VInSmT/AHaxNzJvR1rEuvv1uXnSsK74etkYT3L2nN8orbtTxWBpx+UVt2p6VnJF02QeK9Wi0fQLq/kYARIWGfWvi3xx4q1DxBq893dTsVZzsXPAFe4/tQ6/La6PFpsM20SnLgHkivmGZmYsWNdOHpq12Z1Z6kN5dscqDVZFOCW61GzBrjvgVbWMGQNngV0PQ5txsUWBgA+9Q3MbgE7uK0GfC7V5yKzr1mCn1pxYOxWEfIY8kGris0jhcfLVOB2+6V+lX0+QDA5NAlsWl+ROOc9qSVjj0pFOCORSTLuXaTVCKdwQqlj1NZV858vbz1rVuISOOoHNZtyu4EjnniuepoaxZL4U0y41XV4rO3U7ieT7V7xdLHpXh1LWIgSxKM4rlfhD4d+wWLa7P1YfL7Cr/ivUCtzLeKgeDafpmvPqy5pWO2lHli5Pqcl4x1OCe3jhQHzX5c1x7RruyO3WrV/e/abh55ABk8AelZ8rbgVU9a6qUeRGE58zuOUgvyeKz9RvlafaOVXir1wvl2uc/Ow4rAuIJFJY8ircmloKMV1JJpkdfQ1WjGXpo61YgX51UDmpXvu7NH7qLenw+a+3BwOc1sm2uoLUyCDliNue4qK1hFvbBZMCaYgL7DvXV65DdXS2v2GPzooo1BA7HvXo0Yps4qknucvZW+rQlnS1YjqRntW3HcRXNoBcK8UqtjYeKfBeXEKNHLAy5PHH9agu9Rjmi27CXU+ldUYcvU5Zyb6DIo43Bj2lGHSrP2bY6B+QD2qg11yrLucr0wM1d0+9huMSTfwj+KqdiVewuoxM0blM7h0A5FYmsTTbYoSucL2HNdS99bm5VLcIzhDknp7Vzb3S3F88TIFlTnis5wdrm1N3OdvrVpkZ1ByBk11fwb1KSLU5LSeYqmMgE1DdxxW0RZVUs4zsznisiOGSyu11G13Rrn50PGBXl4mjrzRO6lV6M+htPvEhmkiaMssgyhXoBXHfE7TvtVg1wE+aPnPtWv4L1q0utJifKswHf0q94rjjuNKn8rBVkPHpXk10enQlqeI2i89a2LU/KKyoEZLhlxyCRWvAMgc15c9z06aLacDNPGcUyLpg1KF5FZXOhIltx0rTtgfw7VnxgLV+2J4qJMtIvoucYqZRimI3ygCpAeaybNLDgnT0p+Dik3celOzxj2pXHYTbzS7fyFIp3Z7fWgdDmi4xCp6gU0D5vbvTiecUnIBzyaABiMcUmBtGelOVfl+tBUcYp2AQCr1rPtgZVwJF5T61SB7d6Ce/pXRh6rpT5kYV6KrQcWcJ47O54rdowrSSeZMx+99PpXNXMnmo4G5gTwB+ldB4pZX1ycK284CgnsfSoLSyjjnRAAD159q+1wzUoKS6nxmIThNxb2NTwvbSWMEU145ihx8qNzz7CnM1jrOq/YrVHaWV8AocYqjruqrcTpbRSZWIYYY6nFaXhG1Gn2VzdBlgmwrI7dQc8r9a9ajVajypbnHVUU+eTPWNF8H22h2NhY2Ubtc3AWfUJ8jMcPfn3ryX9ov4hHV9U/4R3RD9n0W2UKEQ4EhHc1d8efEy7hMksZ238tmLRWiYgbB/Ew9a8OnmkmlaSRizMckmvPzHEqNP2afvdTowNF83tZfL9f8AJDO9aWjoIxJcN/AOARwx9Kr6dbmeTaMD6nitHdHGF8tsxpjI9T6V41Na3PQm+hd1R4YtLtrWIYdv3kg9CawZDztWrF1NJJI0j9WqCMEt60qk+ZkwjyqxJEvQVrafDyGxx61Qt1DMARzW1YRny2X5gMAEjtV0Y9RVHYnTKxBBjHrVy4UpCo5Iznk0kcO7yw+SAcEYp95lwuzlcdO/4V1JGBJACuCrDjIJbjFWrYZeIZCAtuLCqWw/ZAdzbjjpzxVqE+VEgJ6DtVxE3Y+lPBP2GVoYYJmRFjT5gerY6161o0E1rbstxIbktGTDJ6+1eG/DObT5tLsFhPEUWJDnnca9w8L28lvHDO90biBhhB/dPpXJHSTR1z1gfCnjIznx/qQmiMbR3MmVIwRzWvoKme0yU2MXwuTznFXPjhDPH8Y9b8y2+ztJNuCn09fxpvhtFTzt6hiMNhj1wen4169DWR5uNdpNmutuZGX/AFcbGMHGfvcc15z8RW36pHHuyEiAr0eVTKPMMQK7mL7fr09sV5d422v4gn+bIQhQPauzM3bDJHm5bd4mT7L9TFtiA43fgRXQaYmcsXAUjHPeues8CQ/Nx6HvW7HJGLMZGONorxqJ7NVal+0jYvLLtTBOwetW41yo4UnGTk4+XtWfpRZIokkyM88c5ParWoYS0bquSApHb/GuqJztXlYXSg32s3ARyu7aP/rV9EeCrP7FoNtCifOV3SA9ya8h+GOlPcahbQzqWWP97JntXu0LxpFGkKYPtWGIfQ6qENbmpplpIsQkfLMW4rdtzM8iSLlQeGZx6Vk6fFJH5bS5k+YN14Aq6+r7d0apu2k7MDtWS2NHdsbfZhjILq+7oT0qnDJb29tJIwDSZ+vHtR5txcIPMC7FzkEckVRQKQVTJB6VDQ7HX/DyUyzXTNtz8uMdcc16PbfcFecfD0L59yykZwgIA6cmvR7b7grkr/Gax2LFFFFYlHgvjrxJ8Xvh3caX4q1vWrG/0u9uVjuNPiiwsIbnaD9O/qKr/tew+I7nTdH1VNUg/sC4uIPs9ps+dJiud5Pp7V1/7V2l6nq3w6sLfS9Pur6ZdRiYx28TSMABycDtTf2jPDWta58H9H/sewmu7vTpoLiS3RcuVVcHA6kg9qAZ3Xwp0/xfp+gFPF+s22qTvta3aCPYEj2j5T712B6Vx/wo8VyeLPDguZtB1LR5LbbA0d7HtZyFGWXjpXYHpVCImqM9Klao2qkSRtTDUjUw0xDTTH6VJ3pknQ0xmde/dNcxqMe6Q11F5901z12P3xFax2MarsRadbYfOK24oOOlVLCPmteJOBSbNKb90YsWFpUXBqxt4qM1FxWsOj6Uy46U9KZP92g0Mq86GsO7++a3Lzoaw7379bRMZbk2nmtC4vYrO1aWRgoUZ5rLtXCIWPQVwnxE8RFoZLaGTAAINTPQ0px0ueL/AB48Tf214qdEYmOPgCvNrttsI5xV7xFK02vTMTk7utZU6tLKI+1ehCKUUcU5XbHW8KlQ3UnkmrDx+WgzyTzTreNETbk4p7KrjntUPcFsV0LKrHrVK5ZnJYYq3M+xCF5J4qq/y4UcnqadybDER22gcGrYjwyqx9BUYBfb2qRRhjuJaqQtieLDS4XpUki7dx70y1jYudtPk+6Fwck1RNyJ48wF2bk0/wAO6OdW1mG1RSylgWx2FOddy7cV6Z8KtD+xW8uoXcexpR8h9q5a8rI6KMeZpG5fCPStMi06FVCMm0e1eS+OdTlhA06OcOoPzYrvfEupWpt7prqbBhJ8sZxXh+pXf2i9lkZjySVNcdOGp1VZ6WQ6Y5Q1HbhiCx5NVjMRhN2c1Y+0JDEFbuOtdcdTnsZuoXMrTnk4HAqq0rsACTV+6aFl+U5NV7WNHnGeR3ocG3oy00ldkUY5yRWtoVqJrncFztqOWKMtiJcVqWMLw2PlRsFkmOM91A61vGPLuYzqcy0KWqTtHFJdM2GDeWg9h3rX8L+J7Ga4T7TeS2U+3G4fcY+9cd4gvGnufJXiOL5Rjv71l965ZYmUZ+6awopx1PXbzUbyKSJY9asLld33dgwQexNVr68ZLgRpDpsjyYPyv9015nazlZVEjMY8/MAe1aM1lPMhnsCZ4x1A+8v1FarGtkfVVfc7yDX5I2+w3Fnp7ptJDxthgfrUSapoX2fypbCdVDkl42zk15wryCQiXII9a1Etbi20tdRS42Kz7VUHk+9JY2w3hb63OsfU/D0Vx+5iuEhfhg4IOM1fP/CFzZZLi53juo5rjbTW7qVgj+VIexZRU0muXiR7Io4IvUqnWuyOKbjfoYPD66HWRRabEj3FvDcXYydrS/KBjvmqEV6AHk1IRiExnCN1b0xXM/2jfXMsK3N27RFwWjB4xmu3+LOlmey0rVtJjMll9nCttHIPviqdZSTdhez5ZKMnuc/4Q8QTaZq4WGMyWrt8qn+EGvZ/ta3GiySldqsMj8q+edLuJbWZWxnB6EV6NF4vSbSo7FC0L4wQe5ryK9FuN0j0qU+WVmc/Opjv5ewLmtC2U7RReQebGJFxweT60lscrXi4ik4M9jDVVNeZdi5HarKdvSqsWfwq0n19642d8SZV+brVyAHAFVo+TnpV2AYqGUkWo249xVhe/eqyevFTKxGDiszQl6mlYnkdaYeoz+FO5C8cUAB4FAbnHFNDc0g5JoAkPr3pR8pGefrTUH4ingZ5PagQAdeDQeenGKcCfTFNPPaqQDUHBFUdZvVsLGaXPzhDtHvVq9lS2tJJmYIAvX3rhby9m1YyWjEs8uNrdlGea9PL8F9YlzS2R52Pxn1ePKt2Y9hcPKkk11Icl92/HQ0+JLi8n2x+Y80vyxheAa6CfR48R6LaoGldQSx6L71L9mOgalbQyTgqcFWC5II54r7OjT5tEfI1aqWvUveG9CsNMsZNU1gB7qKVVWHPLZrD8ZeJLeHVZggS3acDdGvKxkd8etM8beIkhEs25ZLp5CYcHhB6/WvMb26murhp52LyOcknvSxGLWFXLHWRGHw8q/v1Nv8AhjR8S6u+qXfnPGqtjaWA+97mscDJo5NWbKAzZ5wByTXh1asq03OW7PUhGNOKjHZFq2jaO1RQvzSnr7U65Mat5aYwO4pTIAyyA9sKKqkfNtz160SdlYEuoHLHP5U5F6UDGakjXc1ZpFl20hDLkY3dua17GMZ2tnLHmqWnRZcRleSemOta1upygIH3jz612xVlY5Zu7LUALjCkg56GlUfMSwwARyafArsi4jwAc5zzSSyBVJTdvJ4FaGa3JGQiIY3bM8D8KJOm1cZ4BPtSMjMF8zAY5PBz+XtTmRkYsuGyc+9VEGetfC25sZtHjsVJWXzyzt3KivonwjYta2cFwl009qMBlP8ACa+Z/g+9lJbXFu5C3Ekww3ooFfSHgazu/IQLd77VOqf1rnmrTZ2Rfubnz1+1na/8XMF0LUxebaqQ+Pv+9cN4bkH2raoyzpgk9FYjg/hXuH7YcMk7aLcQWpKLG6+b689K8W0iOMwxYiAJO4lT155/wr2MBHmSZ5mY2UU+6Nm52Q6ZF5LN83zMVHt1NeMa3Iz6jdNJyfMP869p1TZFpkwSZYlA5PbjOB+FeGaizNcyEtklia0zh2hGJyZQuaU5CWuNwI55rXaFpAkcbAAkMc+lZVkQsoO3oa1LbzJLh5goCqPu56mvJonqVNzYRkjkHykgDK4P5U27iaaeK3il2yFhlSc8dfwpsSeY6LIWAA3HjtVjRbZrzW08vP7xggrpTscy3PYfhLp7R2El2R+8lbHP90d69AgaOEvI4y46HtisrRbaPTdNt4GOwooXjv71djma4l+VlC459AK45y5mehTXLob1lJO6iRmKq4+X6VZgnQBokhxj7ze1Qaesm35pBjbhOOc1YaJSxbazSEcAdKa2FLcz5JHwWVSV3EKfSlt4QGzIxRFOT71MVkjkUkLvGPlz0ovZicLE6M+75hjpQ9xnUeAj+/uQu0p8pGB7mvQ7b7grzP4czM+o3kbEZCocAe5r0y2+4K4q6980hsWKKKKxKNGPpUgqKI8VKKaHIPpRSig0ySJ6YalaozTRJGaaRUhFNNUBH3pr1IRTHHFAGfeD5TXO3f8Arj9a6W7HymuevlxLW0DGqWdP61rx9KyLDqK1o+lTIdPYlPSoT1qU/dqJutSWxVps3SnLTJ/u0yjLu+9Yl59+tu771iXh+at4kPco38hjsZGzjg1434vkkkaVs5HNeua9n+y5ccHFeQ6v83mq3vWVY6IbI8Q1YbdamZs8niq8Lq0zM3bpWn4wt2g1PzADjPPFZtvGxJfgAmu6lLmgedUjyyJzjZnd9KQ4Ktz7U6RFDj0xUd2MLleFxTsRczrktGTzx2pEBVdzclqbOy4VOpY04H96qEZxxUrcC4m0MMdCKsxwtJ9O1VwrADp7VbgBVRlvqKuJEgUeWDtPNMQkyg8/KP1pzhyQPU00ffJDdDViNnw5p8mranBbRKThtznHavU9duI7TTYYYFO5MAqvWsP4W6a1nYSarIuA54z6U/xTqEtotzeRohRhlWP9K8+rLmn6Ho0Y8sL9zzn4l6xbyubW3iKZPzE9TXnM/wAr/e4ra1i5fULqWaT7xYmsSVdzAdyaErIzvd3HRxM4DDnmo77zWb7pwKsSztboI1Xk9Tiq/wBpLAg9a1SWwle9yqN7NjmtW3iEMIJALGlsrUKvmS4yfuirSxKo3v3PArenC2rMqtS+iI7eORjlFJY+1Wb668mzcrgLEmxW9WPWppbhba08mOP95N0Yfwiua1m7VtttExKp1PqamtUUYip07syXJZyx6k0gXJqT6U5VrzDvGKvPtUlvPcWsvmwysjeoNOVcCkdeKEI1Y9atbpBHq1ksp6ebH8rj/Gop7aKaBhZ32+MHIjfhhWTtGPemfMGyMim7sEObzoH6kVILuQrgnPFRidsYb5h7035ScgYojJrYGizFNtYEgmu08M+ObjS7I2E0fn2rcbX52iuGReakAOOK2p1pQ2M5wjNWZ6zLZ+H/ABNaibT2iguiB8mMZNctrWkXemT+TdRshGcY/oa5ixvLiyuFmt5GRx0INek+HPFVlrdv/ZuuRqGxhJMd/rXfSrxqaPc5J05U1dO6KPhu6+0wNay8sg4z3qzNF5EuV6E8j0NQavpMmh6hHcQszW7Nw3bFalxbedbecpABGcd64MZh07o78JXatIig+nFW41GRVGzYn5W6r1rRhHTivmZxcW0z6WnJSSaLECqxwRV2JcVWhHerkYbArFm6JVXjngU4fe202LpzTwNzVAx45xQWOeelN6UbdxwaYCp13YzUgGKjHAwKUFvvHpTsBKAfwp6/So8jaBmnKelFhMCDuGDQFxwTTlHPXil4BO6rsS2ct41l86P7KJCiL8zkelZeg2VtrEyLas8MaAIz9h61dtdureJryyBy8qlEBOBkVyst1rHhm8vLOG3ATzCTnnGPQ19tl+HdKgrL1+Z8hjsSqtaSvr0O/wDs9ropnmFw00ioCWY8tjoBXMeKdatHnXUQzR3OCCmeEHt7mueF/qWqTG4Z3ZxjhfauZ1W6muZ2aRuATgeld1XEfVqd7as82GHdapeT2I9VvGvLx5Nx29F+lUm606jv714E5ucnJnrRXKrIQDNX4QfJSAAZY5Y+1V7ZBgu3RasRnAJ/iYfkKIhIbcAB854HHFNUHrQNxYFuakA4qWxoTFWbOPcwz0zUAXg1esEDSovAHUk9q0prUmT0NayXLvL26AeuK0MbSjnoq5wexqjYq4gIC53DgD0zV+3VvnWRegP3ua7EjlbLqIzQhiRz1waqMFjm2lmUAnH+NXtubbbjKgceuaqhB9ojLBmAIJJ9KZKYJIu5E5JYcE9etWMrgjbz0yaqpsM7SbflB4JNLJN8pHv+NVEmW53vwjmtRqF2JjiUqFi56HNfRfg8atAVjtZvMt2A3f3h618t/DCS3/4S62juCfLw2GBxzX0r4J/tO1uFmtT5+cnaT27VjW0qXO2i7wI/2ooZpfBelPDEWWKc75AOEyO9fPWnxpFYjzISWU4OD19P8a+tPiaI7j4Vao93b+azoG2AdDmvl6zto5EnjhwQCTnPB45P4V7eULmi/I8jNpckIv8Ar+tQ8UKkfh25mjjVd0WSCepI614S7fvDnOK9i8as0fhi4GXKlANrH7pxXjjFfrjpWGcv95FGeSK1KUu7J7YqwfvxWppbHyf3iFSW4IrFTCoVy2SegrViLCRNrHdgAg+tedSZ6lVGvK4+zSsHf7u0ADHP+Fd78G9LCyreXUW6OIfJkfxGvO2WS7vbe0TqSCAOhr6M8F6TDo+kwQyR7mKhmOelbVJ2j6k0oXNCSRjcq23KEce1W7OJFmTbuznhe341HIqzYEY6N1HQVcUBpAy5BGBkd65Iu7OqWxu27qoRcg8ckdqv28zov7vY5wcH3rFsF37ljmVSGxg9zVpF+zozSSGQnjC9q1Rk9TNvpJGvfMVvmJIbFSNCZIBKspVgcY7kVFd74kGyPZnnOOTTrWxuDAszsyNywX1pdTXpudh8O4dt3cTd2RARn3NelW33BXnfw92FpiPvYUH8zXolt9wVxYj42OGxYooorEsvQniph0rjfhp4muvEtnq011BDCbLU5rNBHn5lQjBOe9T+GvE11qfjrxH4flt4Ug0oQ+VIudz7wSd3amhyOsory3RvGvjTxPrniDRdB0zS7ZtH1B7Z726LmMqPugKDkt1z2Fb/AMO/FWqavqOr+H/EVjb2mtaRIqzfZ2JimRhlXXPIB9KZJt6Fr1trN3qVtb2t5C2n3Jt5GnhKK7YzlD/EOetaEU0Uy74ZUkXOMqwIz+FcXo/ibxFrzeLLPSLXS473R9VNlbG4L+XIgVWLPjnPPauT/Z2bxi2hn7QujHSP7QufNKtJ5+/ec4z8uM/pQhHpei69batqGp2UNreQvp04hkaaEoshxnKH+Ie9ahrl/CHiifWNd8V2N1DBBDol8LeORc5dPLDlmz35NYmm+JfG3ixZdS8J2OkWujLIyW02oly93tOCwC/dUnp3qriPQqa4rmPBPiyTWrTU4dTsfsOraRIYr+2VtwBC7gyHurDkVzGh+KviB4h0ZPE+i6boU+mSufKsWlcXDIGxy33Q/sRRcZ6DdDg1z2oDEtdA7M9urvGY3ZQShOdp9K57VDiStqZhW2JrDrWtF0rF09skVsxdBTkgpPQnP3arv1qwfu1VkPNQjRkiHimTn5aIzTZvu0F9DNuqxLz79bN2eTWLe8Ma3iQ1qZWtH/iXyj24rybU9v2iRc8gmvSvElz5Vu654Aya8u1JjLM5zjNRUVzWJxXjaxWa0LAAsD1FcSE2YjHHrXoeqx7g0btxjgV59fJ5WoEswwO1bYV6NHLiltIZtPmjd064qC8ZmOzoKtRjzI3kUjB4BqiTgsWycd66jkTKaKqyFm5K061BeRpGGRTpWVYflGWc4NSwr5ceMfXFZNGhLDl5MtwvarL5Yg9qprIwfZt6irEcjL15GauJDJBIVfjnCmptGtZL68ht4hueRsVBgMWbPtg13nwt0NJTLqkigCHOz60VZqEGwpw55qJ2bodL0uPS1/jjAX615Z8S9QnjjSyafJXghemK7vxJeSXiLMknkrFkbia8X8SXJudRlZpC/OM+teZDVno1XaJjO2UKjrnmm7oLfDS439hT0XaxkZCfSorv7PMRx83f2rrhHS5y3FurqGSM4UFjVG3TdLwufwqV7PbKNr7lzWtbWTxwbolAJ6sa1jG+4pSSWhDAkjDcyn0ArS+w/ZrT7ZeHBPEaepqNdQgsQY7ZVuZiPnY9ENYuratI3y+YXlPVs8L9KuVVQRkqbbsg1O8a3D7XBll4x/dHpWA+dxNSOzOxZyST3pCOK82pUc2d1OHKhEHFOApVHFPUelZrUtgF4pWWpI15A6VN5ftXRGndGblYpmPioZI+OK1DDlwo9KryQnniplSa2HGdzLK4NKtWZIuc1CyMGrGxZInTNSEYqBH5xUwb8qaEKv3qngyHLAkYFRqB2p6Ebh2ralo7kyPRfDOtx6poo0rUY2lZBiNx2NX7T9yj2ly4VouvqVrzzRrqW0uVlibkHpXaa5NK2nWepwoc7ArjruHrXdVhz07nLGXs6lujJZoxDcJNGCEbrmtK3KkAr0IrIgvo7uyVuoPA9qs6ezI/kyZ46GvnsfQ+2j38BX+wzbhxirI6Aj8aqwtxU6dQK8Znrpk4OKkH3agDcY96lDA4pFj8nAxSgnHPWmnHtTuuPagYrYzmgHPpTM09MbunSmhXH+lOUjtTMg9acOxBqiLkifNxUd1IsNtLKw4VSTSjgHFUPEcxj0W5YZHyEcVpSjzTSIqS5YNnAaXqRs/EEd8M5MucZ5wTXfeMdFbxFKl1oslr5N1ABJlgCCOv415USNpIzuxyah/tK/tiphuJE2HjDcV+h0qzoqyPgqlBVpqTeqO80fw3Jo9yv2lfLZhgK3Rh7V5h4otha63eQr0ErY/OvdPhDrEnjLT7nw9q8QmmjizBNj5kbsRXjnj8Y8T3i7cFZCp9yOKeZzhVwiklZpk4CFSGJmpvp/wxzNJ3qUrREvzA9u9fMntD4edkfvk1OGXJOMVBHhWZhyTUqLuxmquSKi808j86VUwpamj7woQxyLuOMVqWCFDI5U/dI4qrp8eZA5BwuTmtC2jdVEnzDLBSR9a6acTGcjTtWZVyq85UA4xnA61LFNg79pOT1HaiEMSm3OCW4Y9sVNaL5agMuQGLYPet0jnbuTvIRA+CCB93NVp3UOE2nhSTjtVpU8yMgjHp9aYY1DyFsgsgHJ7ZpiTIcSOUfaMHtjFQk+ZPICeg69jV0MsSks+7I4yKqXbqJRHGoyT0rVENlnTTIuqWmJGRd67iODjNfSvhu61SC6ibT2E0ahQADya+aEOSWwQV+7zyK+g/BE1zp+n6fJExmZog8hHJFY4haI6sLLdHvFhOuqeHr3+0bfywbdlkiYdePSvl2dLVb66iEQVDnATgADp+NfUnhW/XVYYpzHsVF2vkdT7ivnL4kw21j421a3scCHzmIHbnqa9XJNako+R5ueJLDuTWzPLPiVNs0Py/NLbmGD7ehryqXOc16J8U7lfstrArDOTkeoHevOpGzjmuTOJXxDRrlEbYVedwjyHXr1rWgKyOJAwGDwDWVD98nk8VdgkWPgZxj9a4qJ21Fc7b4VaQ+oeLFuptzQW5zn1PavoFpJrhAsYAQDbx3rzn4N6WLLw79okRmec7z6gV332uNVWGFdrLz9PrRUlc1grF6FmjiGflxzt7k01Lm5aZWjUIOhHpREwwHlkJbvjtUgmEbARr8jH5mPWs0UaOmod3mAAsAc/X1rQZWZY3UDcrDODVSOSMBfs7DBXB9Sat6efs5d5fvMvAPc1smZ67kmsyR/KqgF8jn0qrbNMs3mzFyqnG0elTXU8JAbyhIZeOeikVHMkkVsHkG1JVOMHqalgtEkdh8P8ABSVgqAfL0PPU16FbfcFeZ/DRJI57kOhVdqEe/WvTLb7grirfGax2LFFFFZFHlPw78TaR4L1XxPoPia6/s2Z9VmvbZ5UbbPFJggqQOT7Ve+DupS6v8TfHGpNaT20NwbZrcTIVZo9p2tg9M9a723htrjY09vDKV5UugOPpmtaIKMsqqCepA6047FVFZnAfBNCuoeOmKFS3iWfkjGRtWneFFYfHfxi20hTp9ng44P3q9AQKudqquTk4GM04BQxbau49Tjk1VjO5518IVZfEvxB3KQD4icjI6/ukrN+Bmuabp1rd+EL64Nvrcep3J+yyRsGZS5YMOMYweteqYVSSqgZOTgYzUflQ+b53lR+Z/f2jP50JCuecfD21a68S/E61O6P7RqhjDEEfet1Gf1rhfBem+BdA0f8AsHxvcapo+r6eWjcPeTpHOgJ2yR7TggjsK+ggFBJVVBPUgdaint7ecqZreKUqcqXQHH507Bc4X4V2vhqDTtW1zw5pGrQxTyHdJds7PeBBwyBznB6DNef+Ib/wD/ZV7rXhPUtU8O+JslksIBIjvPnhGhxtOT1xXvowowAAOwFV5La1aYTtbQmUdH2DcPxosNMzdImvpdBsZdTQJevbo1wo7ORz+tZOqt+8roLxuDXMaq/72t6aOetsWNOPNbcP3RWDpp+YVuQn5RTmFHYsdqrydan7VBJ1NQjRhH0pJvu0R9aSb7ho6mq2Mq861j6gcA1s3dYWsHETetbRIlucH4yugISu4ZJ/SuInzIuV/OtbxpOZdR2RnITg1hK7eWQePaokzVK5laxDuhKpyR1rzbX1Vb0jjNeh6zIyg7M1wHihMXiyEYDCtcNuzmxS90oCTyoFXJHGSKilctGIwvXmkn4Uj2AFLCoYFmOMD8662cZSXPnNn5gOatg+Y2R901HDERIS3Q1PtVCNvpWctxx2DK723cbeM1LGVWIeueapxiRpSmcknNWZRyWXtVxYmT2qtNdxxrwWbFey2lmuh6HBHH0kHznPUmvOfh1p8eo67Gs/3Yhv+pr0LxFJGXaxmk2RKu4HNcWNqaqJ14SGjkcR47litLSWEXLM7c7QelcHotkJ5WlmOVU8e9XPHF5HLqSx2xZl9Saxorieyfc25oscgdaygmol1GmzY1K2WEGPbnIyMVy8un3LzlkjYDPHFP1HXppJh5GVA4y1V21i5ZNrXDc9dorpjUj1MuR7mnbWa2R828ZSyjIjB5NVb7UZpJi0hMEIPEYqhJqbc7Uy5H32OTVGWSSUlpGLH3pTxCWw40bks93yVhBRSefeoOpzQE70orklJyepvGKQwqN2KcQKXHenhKSTYXGooxUsa80BR+NSqjEr2FbwgRJjwnAPY1aSNSozmiNRlVxVkJkHg5HpXTFHNKVyKGLDswGeOtRSwnbuPGe9XAjMXXO3AqVo8wgMRk9KvlIU7GRJZ5TgdBVF4cHGOa6KaPy4jkc9Kq/ZVKOy9evNZSpJm0axzskRU0gbHXjFaNxE2T8tVZI+uRzXLKDizdSuMVqcrfMKjC4zmkyc57VKGXbeTEtdv4WvPtEMumTkGOSM7CTyPYV58jYINbFlcPH5c8Z+dCD+NehhaiknFnNXhsy4JrjRNTaGT7m7uO3rW9HciaNLq3ctg5PPNJ4lt49Z0KHVrVCbiNf36jnArlLG8ktXWRScA8r2rnr0bto3oVXZM9Ps51mhVlParkbce9croGoxysFVvvckehro0buK+Xr0nTm4n0tCqqkFIthu9OR+Peq4bk9akVvw47VgdBYDdM1Ij5qurcinqeM5pWKuTbuacpAPXiog3QdaeDx60xMeSC1PXheMk1EvJ9qX7tMRLxWP4wdl0G4CnqOtahzmue8czD+zTbq3LctXZgYOdeKXc5cbNQoSb7HAKwyd3H9agkj3528jPapRn5dvPrWnoVjPqWoxWlsmWZhlQO1fccvMfFqVnc9I+B9mvh7TdQ8VagxhgSFhG2OpxwPzrxbxJef2jrNxdsOZJC315r17426yNH0Cw8HWMmzEavdqvr2FeKP1zXLmFZKCpR+Zvg4816z67en/AAdyFl4PFJjn0qQ+lJt4xXjneNjQZ71MgwTxSxAKD9OMU8LhS30qkiWIcqvekUZIodiafbjLY7mtIxuxN6Fy1UgNtYY6YrTtQp2kMxG7nHXiqlumy2B5yzZq/bmNJyh+fbGSSBjBNdkVocsnqaMGCpZpAvyE7iPWpQwMaYJKqOCBUarubacEBQBV0wruX5iBjA5q0jK9iFh5YhZc/eyR1pkiq+75QSQMc9KscrcKFJUbSc9cdqWRomZmkXknAbp0HpTS1By0KXzNLGu0sCeQ3p3FVVYGds46k4/pVppAilx1VSB3qkAEi4zk9a0itSGyaNmck7QPlJxXufwqv7iDQ7a5kHmISFHcgCvEbXcYGAwMoeCK9Q+EF3dLYyeeubeHgY9TSrq8DbDO0j6m8J6lY6hDCti4EuAJcdDXjHx/023sfGMslrH8syB5COxx0r0r4cLZLbm8s3VGXgxf3s1x37R+nLb3Fnfb3BvFKlPcVvks+XErzTMc5hfDTSR8p/E+ZH1KBBgbI+R7muKZvmrpPHsqvr06pyEwvJrmW4Oa4Mxqc2Ik/M6MDDkw8F5EkbEDAOM9a1fD1k2pajb2iHJlkAJ9B3rIjbjK8fWvQ/hBYLJqJvGTd5Ywv1NY0mdL3PZ9LjWzsY7GHKKqhSR3Aq7ErRlVRA7EgnvxVIvtQ7WDMRgeorQ00rbqsxkO8jBU0PVlR0RpjbHAcbWzk4z/ADosYPOBeSTbGvI96ZDH5jb5lwByAOhqT5WfOCFHRc0JDTNOzUCE7F2AetaCOJoQqRB27knoKzLFh5hWcZGcgdsVr7Va2C20ZUg9Txkd61RlIz2RkYM8gIB+561JdRyXiRYyoiX7vbGabcI0DsIRvcnGevHeqq/a1ZSZMIrYX1xQNX3O9+HylZbjMm7hOPTrXott9wV5t8OZGee5VsZATI/OvSbb7grhr/GaQ2LFFFFZFGdpcoZRWxE3Fczo0pKit+F/lqqexrXVpMuhqXNQK1PDVZzjmamE01mphaixNyQtSbqjLUm6nYLkhNRu1IWqORqYIq3jcGuV1V/33410d8/BrltTbMv41vTRlV2NDTW6Vuw/dFc9pjdK3oD8opTHR2LeflqBzzUoPFQSHms0XIcn3qSb7tIhpZvuUyk9DLuz1rmtekEcTuScKpJro73vXFeN7pbfT3BOC/ArRbCPLtYMklxJKOhJqjErOm3uas3h82UhXogxDhm6CoN0ZGo2ixI27JPWuB8XwbWjkzlc8j0r0fVLxGc7lBz3rjPFsKzaeXXA5rSi7SSMa0bwZwssiPIEBxjJqSNStqG7k/pWfM7LdbBjGccVpIV3LGcYX3rvaPOi7gYxlOeTSXgVdgUU/wAwGceWvHf0FMum3bn4wOBWTRXQfbAbizYXtRe7YQApBJ6VAqFUQEnmp4I/OvIYT13CqXcTWh6R8JtOT+zbq+dhvI2jip9cubRrOW5u3BlTIC5rYeGPSdDto7VhGCoD8d/WvP8A4halY2FpLHD+8lkHLepryaknOoz04RVOCXY4C5nN5qs0ikBFPFSFN4CMM5OTVfT0by2ZkPznrVy33bixjyo4Ga7IROKctSld6ZBJuZFx61Qm0oLHmM9Oua6WKLehK8euaq3UexCN2T1NKUFcqMmcnLblWIx0qMoc1vNEsm6QrgDpVOa0IHmdjzWTpo1jUM/GBg0hGFyO9TSR4OOuacseT0OB1qeUu5AF6CpEjJJPpU0aBBllqVFAdeOCK1jEzciOOPndweKmZSAhAzmpEiLEjtVhI/mRccd61ijGUhI4wdncmrcUf3to/DNIkSowPU+1TbGwWzitYrUybK5TdNgjORyBU9uN42uowvrSRjZMhbkkGnKzD5h0rUm4t5gEqVJxzmoAqsgOCKtth2LO3HpSSovlgowKEdqloZl3UUf3cd81kzQt5m3HOM1t3Cr5PXB7Zqm5P2hmk/ugVnKNzSMuUyJIioGe9MMfGMVfu4x5g25IxVUrwT71zSpo6YyuiuVwKmt5WhPXg0x+vNIOayUnCV0U0nudj4Q1aGznNtcMWtp+GX3ql4t0eTStQbZgwS/MhHIGe1YcEm3g9uRXd6Ffw67pf9j3gBmRSUY9WPau9yVWN0c1vZu5yGn3ElnOJFPfkV6Dpd6l1apJG2QRz7GuD1WzksbpraUEMvWrXh7UGsrpVZiY34YeleVjsJ7SPNHdHqYLFezlZ7M9Djfj3qRD0J4qpFIGQFcYI4NTB+K+ese+mWA/QZ6U8OMYBqtu7inxn060rFJloN0z17U8OcA1Ap4GaeG6UAWFb8PSnnpgn3qsDk5zU6tgeooAcW2jk9O59K4zxW7SfaJi3ykALj0rp9UnWKzY8kv8oHua43xEvlWe1gu524BPOK+hyTD71X6HgZ1XslTRztuCzY75r1D4LackN3ca5NjybaNixI6ADJrzKyjdmYIMEnGPSvVtUuG8KfBuSLYoudQ/d7g3IB619PH3U5PofOVFzWgvtaffv+B5D4s1aXWfEN9qEkhcyzEru5wO1ZPr0o/5ZjkHv9KQHmvnqk3OTk+p66SSshCPmOKUA5pB1x0GadjnJAxms0ih6YAbcO3al3EQkerU0Y2kihs8D1q0IMg59elXNOjVssxxgcHFUVU78Vq20ZVVJX5Seua2pK7Mqjsi80ci28a4+6o+vNX7dYzJMrBWbaqnPUCqysXnC4JG4YA9BVi0jklEj4UCR+P73FdiWhzJ6F+ABncjoWHtjFT4JOFwQo69PzqtACsW5lCrzk56mr0Lt5QUqMnjmjoQ2QkbmfapBUDbg+9R3CgiNm2lgpY/Umm7XWU+YTyx4B7U6dl891QkYUD2NNLUGylOXEjL5fyEgFs0xRuk5zjafwqcqzLz1PzYFNgUozr3KjPsK2ijKTLGnq27bu+UIRyK9D+Ft8UnFnk+SxLcjpj1rgNPRmlG5tqsStdZ8PrpbO+LSjLFiir2ORVyhzRloFOfLNH0l8Ore2kuTdW0oYr8zxk8Ee1Uv2kbWW68OafqfzCKGRlKnqDjiqHgTT51v45rGZmXjzIgeo711Xx2tZ9U+Fd81kctZp5pHfAFcuBq+yrwkejiaPtoOHdWPz/1eb7RqdzKTnc7EE/WsyRuvNWrjPmuWBBz1qnK3tnmuKvLmm2XGPKrEiH8a9t+Gun/AGLQbeRV+eTLMfrXjOkWpvNRgt1H33AP0r3/AEcCG2jt0OdiAADpRTegM27S48pC2AXzxx1rTsUZpyzn3PoKzLNdoDuo6dK0JZhgRQtgn07etaW6lbmy0+y18uNtzE4yaksoZJVbORkYBNVLdoIbcNzMynlj0rStGDMpDGMEd+9JBsi3E8cLxRyDJ7mtGKbbHId/bCg81mWyzTyE8KsecE1rSRRxW8a+SN7dG/rWsWZyVmLJLDDCskYUybeSR3qmFkuIhIQNwbNWnRS2Cw3Af5NQNLH9oHltiMkdfWhhHyOr+H0ey+ujkHcqE47cmvSbb7grzj4fPG97ebRyNvPrya9HtvuCuGv8ZrDYsUUUViUcjoMuVXmumt24FcZ4clyFrrrZuBVUdUdGMVpsvI1SA1XRqlBrU4hXao91Dmoy3NCJuP3Um6mFqTdTEOLVDK9OLVWmbrTSHcpahLhTXK3848+t3VH+U1yF/L/pH411U4mNR9Do9Kkziuht2yorlNEbIFdRan5BWczXD7F4H5agkPNSKeKhl61iVIWM806b7hpkfWnzfcqh9DJveSa8q+KF2TdpbL0UZNep6gwjR3J4AzXhvim4a91eebcSAxAqhrc50zbZjuPOalMhlQxq2SaqX0LHLq1NsWZJNrNg9qpRVrml+hS1Y3FvjzFGK5/XJY5rGReQ+K7PUEa4jLOFOPXvXK6kFYSxsinjgVEXaVxSWjR5eo3XDY6hutXrfaQ8khA7Cq8qiDUZouh38VKWzEFbB5zxXqXujyUrFtBtt84GD0xUF8wykK9OppsU24KBwucmicboWk2/OeBUNFpjUmfbnOCOmfSug+G9oupeJojMMop3HPtXITTOqcnAPFeq/BOxiaOa8kHzldqGsK0uWDNKS5qiR12uGCGY29w/7jbuA/pXh3xF1OG91UW1vFtSI4Ir1/xFqFvbw3BuR5kyZCjHQeteDzSLeeIZpmHBcnmuChHmlc7a0rIv2+2OCNV71eV1ASLA2kjp1pssW2PeqjkZHNLZhWIaQBTnjNeio6HnyepddQoZtm1BzWPeODu4OK2JphtcFgwI2isW554A46VMo6FRZUZdwKrwPQVLIqNBjgGkdQuWDAEDGKhWQGQBQWGOfrWNjTYpyJHu+UfKKckTbeFHzVZkjwNqjBJxUxRVAC8kClYFczpUKsMjJNXFh3KPlAxSSLukU7cmp13ZxgntVoTdhkMC5Pr7VJ5e6QY6A1LbLsc/LwTxViKEb+M4rRIzuRRoPM+VRgYqYLw2RkGpFjjjjeRjk9gKbMyeSdpPTjFaxRLKkoCyrIBnFPiA8v5uvOBUaAvMueM9qaGZFYNu64HHFWSTyKCDtOc9qQ5SAAkAEcexp5XCqy9TjpRcRjYMls444pAU7qGSRR8q54zVR13SsqqBzV52cMFLZz1BHHFVFZN7uSQc/nUtDKjI3zbsHbVWSMDHvVl2LTTM3A9u9CjB6DoeDWTVzeLsZrrweKjxxV2SHaMsPlqvIp6r0rCcDeMiLtVyyuJLeVJYnKyL90g9DVRuAMiposcYzmii3GQS1R3Jhi17RXuBg3sK5fPU1x7pJbyssilWBwQas6XeTWl2JombGfmXsw9K6LXbCDVtPXVLAFpwMzAdq6Jq+pjF8r5RvhXUTLF9mkfJXoT6V0SOPrXnFvPJaXaychkOCK7fTbtLmBZU79a+dx+G9nPmWzPoMDieePI90aiuCOmKkBqqrjjvUqOD04rzmj0blpGNSo3AqsrdeamRv0pDuWFPPvUq9aqq3Spd21C5OMd6ErgynqTedPt/giIz7E1wniC8+16pL8wKxjapHfFb+s37Q6bcTHhnJAPqTXHchAxB3HpX22Do+xoxgfG4ur7atKZf0RHmv4IEbAdwD9K7X9oO88mDRdDTaFgg3ttHUn1rnfh9bfaPE1orAEK4Yj1qx+0BfreeO5Y4zxDGidMYOOa68RLlw7Zy0o3xEfJN/kjgGAwn0ppX60rHcRzkAUMfkrwWeoMHansMKOhz+lM+7+NSc4yeO3SiIDQBtz70H73609uAAaaT1PbNVYQ+3Xc/NbtlbsxjRuhP6VkWSEsCoz2xW9Ybo5DljkIe1dVKNkc9V6hbjzLhw2AI88571etFZ44/mTJUsFHH4mqVoqqJZc9FP1rSCHCncDhFQnGK6DFE8e1owHUZ4wKlZyduOgOSR6VTnYRqNisx785qyJPMtiu0AenrTsQxHO9MycBiADUSxthpG+7ngd/anRyumflGACAD37VFeSFVjA4Tvz0qkiWyKVjvzk5A6e9KiySyb2PJPI9qdEn+sfHHbnrVi12efDmI/MnOa2irESemhb02OOIqrsQoYsT1x71veGBBHrMUm7AVld17H0A96wmJ3kIoxuyoBrZ0GOJNTjldmCsxB9ODXVh4c7aOatLkSkz27wfJqVpqMV3Y58tjlx/dzXruvA33gLU7a2jWS5nsZBt9SV714r4a1W40u/iu4kMluWAC9cV7l4YuILmxfUhHtZgcoPTHSvCnHlbXY+g5m4xnY/NDWke31G5t3BVklYEe9ZTHmuo+Jro/jrWnjhaFWvJMRkYI+Y1yrH5qwn8RVRWmzqfh/a+fq4lwdsa5NexaZtixgckdc9a8x+HcbwwNNtGZDgfSvSdOg27GdssDxVQRmaouZFIDHK9q1dLjcqG+6B1H94GqNrGspJkxt/nWvE8aBfL4IHIrXoCdi/CvlyEtjZ0VfervmOMgL8pHH1rOhJILSDDY3LmtO0lhwV5djg4HakNGhaBfIWJwwOM7frW2yN9nT7z+hPase1Sa5uk+zqF2D5smtjyZxbFW3MAeccVrEzmV1l81R52EbkHFZ1wvzIVO3b1XHWtV7dPlyuArZBNQXEYkaJigO5scUSHF6nUfDklr25bcpBjjwB2616XbfcFebfD2HyL+7j24AC4PqMmvSbb7grhr/Gaw2LFFFFYlHnHhiTgV2lq3y1wHhZ+n1ru7M/KKrDfCdmYq1RmgjVMp4qslTJ0rdo80WQ1ETTpKiJpEik0maQmkzTEKx4qrManY8VWnNVEZj6qeDXH33/HwfrXYan0NcdqbYmPrmuqmYz7mzojcCurtD+7FcfoTZArrbM5jFY1DXD7F9elQyHmpV6fhUMv3qyRqx0fWpJvuVFH1qST7tMEcl48u/smjTMDtJGK8UkbLsc9TzXpvxausRRW2eCcmvMZ8CTagyDTKgV5Io2JBaqF3HHEyyK2T6CtGWJVTcylVrOu4gQXhBb604vUt7EhDXFqdr4PpXI6wrRyNuzz0NdJbuzZDZH0rM8Qxq0Wdp6USWpL1R5jriCPUGlXBB7ms2R368A56DtWv4gwsuTnGawn8x3YYr0KLvBHm1laTRbilZVZn4HQVI0zmMKOazy5JCP2PNX0A8gyg5HpVuJnFlZEeecKw4zjFe8+DrCDT/BMMkGVmI3mvH/BkaXOvWsU2DGZBuU+le3620Nn5SrIY7dlwQo/SvOxkrWiduEW8jhPiPrlvHob+WpMrLh2xzmvKNHjZn8w857mur+LGsQz3CadbR7F3bjx1rA0pAItxBXHSjCx0DEyNAPJyvBFO/d7VCA7jkk9qiRG+duQD1PrUsLxnle2OPWu5I47kc+6NQFPXvUSqXQscgj9TT5n3S7GTAJyB1qzP8qRqygHrxSkhqRjTMclWOMd6jiUR/KD8x5zVm/VYshuc96j3Aw+YwGBwD7VzPc2THqFyH3cqOc1A7MqMcZOc04yYh5yCT19qYzZwrdW6UrD5hYGZnDflUgkeOYbPvf1prssSgdBjH0qK3kZ5A2MgHrQJmoh8z74w2akjYJuXOaijjDJ97GOT+NSxr8qsuGyefpW0WQ9RyggDPQ0yVlAKjqTU+7cpOMY7Vn3DMsiqATnrWiZD0IpHP2lSxOc447VOm5kORmoYFIuS0mMnOBVuJtoAzkH0qkhIVVdXj+XinXeQx559KPNDTBVBIHFOkI3Nld2OlAJmXd7pUDRqwAHJqERhY1JzjGT6VdvomjjZo8qMYPPSqJV1DbvlXb35zUspEMEatHI+7GT+dPVI8sCRuIyPxqKPasGN2Du/CnyRhEXIwdoJ/OoRQySJiMt0qCSHapBH51dxvZgG+UDjNIY2ZQWO4+lKwKdjJlj3MOelNiK7wrDvV+WMb5GYDvVVIwcms3HU6VJND4y3G3pk1p+H9ZfTLrB+aGRh5inpWUqtjK9aRlaQYTkgZx61XPyrUnkUjpvFGmqW/tCEKYZfmJXoCapeGr029wbd2Oxun1qx4Q1RLyFtHu5BsYjYCOvtWfrVg+l6nJFyArZRj3FZYinGtTaRph6kqU/Q7SN8gVYRsKBnmsrTGknskmRS2RyV7Vo20U8rhUjZmx0xXy0qclKx9LGpFq9y1GwPNSxv6mn2uk6lKcR2MrH/AHadLY3kDYmtJo/qtL2cuxaqR7gpbPtmpNWimg0nzZMKXIVFJ5Pqat6XbKhWefgH7qt3rD8caoi3EjPllgTamOm49q9LLsHz1FKex5uPxvJBxgcj4lu1mu1tU+5EMHHc1llmU7WzhRjHemSyFm81uSOeO9OLb03FSSetfVo+baO1+EjRDxNC7Bdykbcj1rnvi07zeP8AUpHbcWmPQdRXR/By3MvieNVwNnzAn9a5D4hTibxvqT+YXHntz+NRjf8Ad16iw3+8v/D+pgydcUhztHc/ypGOWNOHbrwK8Tc9MFGWCgE5P509z1Az170wHkHHSpQCzL0qkJjXzvxyMetIM7ccYJpeCw/WgLkgetXFCbNLTFKru6d/rWmronmO+7IXg/j6VQtsKvlpnPrV2ONnRnfB3EBT34/pXdCJxzerHW0ZmV+wIHIHXmtZlIdjwpJ71RtIy0SqxbPmAjHA496t/dD4ky3J6ZBNVbUzTJ41jWIqpIbPeo5m2xqm/LA8Dp35pJSzwxLt245PpTXbbIryAEfXnNWkJ9x2JApI2kMRjucCo5dsjFW5749BT55YVKKgYEDvUXKuW5Yn+taJGSZLaKxt22qVX0FT24YmPcoUAcc8n3pkaP8AZSUyACeKlsymcSIWyBn1FUK9h5dVDBWGemR1re0lvMkHADbh24zisOSykUeYxUA8hvatrw8r+UrM2QDXdlzvVscOY/wLnp2hai9pbwMyK0X8Y64r2/4f3Ed5AHsJCtuhDbW7+tfPHha+WJJt0ZaMMMg9xXt3wzuUliU6bKpV/vxn+GvJx9N08ROJ7eBqe0wkJeR8iftT6dHp3xl1tI4fKSSXzFAHByM5ryZQTJx3r6T/AG6tHjtfHNhqkanN3aAv9QcV85WkfmXKKONzAV5k9zvqdH5I9L8KW5h0uDHykAE12dhc/Io6n+dcrpWFtEXGdoAGe9dBZ7Y9rL8znoO1aRMbnQ2cjSbFbKg9BWnbSRo+35mwQPrWTaBTL1w3f2rVtocElfnkHStUhXuakRKSBrgfKOFArY0aAl5bhiArKMcVjrDMdrSuGbuo9K2tNk+TZF9xRzU6lrY3NPa3tosqwMxPc9q2LS8jktnC/fDDqK56CCNo1eQ9OSB1q7ZKZS0YyqEZA6GtYxMplzUHSJimD8wyOe9Ycl1JBKZfN2kHaqkZ61f+yzLcSNLnYyjbnqKo3P2dXPnoxQcA9yabjYIs6v4XspvrxfMZztQ8/U16lbfcFeXfC0wtPdNEoHC/UcmvUbb7grz6/wAZvF6FiiiisSjyXwqxyK76yPyivOvCrfMOe9ehWH3R9KeF2O/NFaozTQ1Mh4qvGanSulnkrYJDxURqSTpURpEiMabmg0gpgDdKqz9KstVacVURoyNSPBritabFxx3NdtqK5BritcXE4+tddIwrGpoLYArrrFvkFcfofQV1tiflFY1EaYZmonSopfvU+I8VHKeaxRtJix9akk+5UUdF7IsVs7scYBpgeO/Fa8Z9ZMS4IUYrhkk2SAORW145vfteszOrcbsVhLCzLvJ4xVPY0gXRdQyIRIMjtVa4lhUbdnHeqaFwW7AHv3qSFmmZt2MY7iocUWmUJ5U87dCAFpupQNLZF2UFT6U7ULYqhK4yPSn2u6WyMbtgiqWxJ5f4ss9isw61yLSNvGPvV6T4pjXa6sDk5wa88uIvKl6dDXZhno0efil7yZASWk3Ec+9WXkKwqgHUUxotrBm6GrTNCIA7AMewrpexzpHcfBXTLW41ia5uo8mJRsJ6ZNd/rF1b2JuFmzM6DMakZ4rN+FFjbjwy90RtknOVPfA6VT8ea1DY6JN5aM02CHcjpXjYiXNUZ6lGPJTR5D4ivE1jxJJcbdiIdvSrCxs3lrGpKn+VYmmXa+a0zLuZmJxXQw6hEzrkBQAeBXfQiuU4KzblqWFRlhxnO7pmorWMAsSMMBzx+tTGeOaFVjIOOpzVjbC0OwNy36VujIzZEJfzFJZ/WrKoHTLPk449KspDFCdrYYY7UiQiRSyhVAOPY0aEptGBrSyOAI2ztPTFUQzhBE5PJx7Vt6srRSxxnHPORWZJGFZmXkLzj3rCUepupaDs8AMoIUYGak2Bv3hUfKOntVQT7RtlIIJyMVdtzG8DbW5PQVNir3Kd226MevTFNt9qLtGc5FPmTzDkEfL0xUYbYBuGMDJHvSsO5o2zkuec57VaMgJ/ddF7Vj2UrByWU9etXo23N8smPpQhPQ0kUsu4KAMZNVrva06hByPWp0IYKucE8Gql8dsrDPQZ6VujNsqyrIXMpHGOgqxA23HQruxSRqxiIYEbjhaRYjCU5zubmrRJNEuLkPu4xzUy5aY7VJ4HU1AcG5IC8+x6VLG2yfO3sM88GhoENvYyls5boz8d6oOwNu7OpAKbRxxn2rRuyy2SDfkGQ446c1lah5iKVY5GO3Ss5FJ6kAUKsf3dpU8e9LLteHoRtVQATUHO1V44UmlEsbO3yYHHBNQnqaO9i2n+pRcAjHXuKVVJf5WGegzSEIY0boT0we1OjYRXGAP++u1WZ2KUiGUOF7D71QJFhWGctjrWzbqpSQlQDhc1UmjVVfaBjOBmpcTSMmkZoBwV3dOKmgba6bRllYHNLKqqC3vxToo/LiL9zzWFQ6Ya6lDVg2l+IC0PyDIkT2B5ruLtYPE3hmO7t/nuoeOvPTnNcn43Xeml3O3mS2AJ9SDipvh/qh02+Mb8wzYVwew9azpT97kfUdWOnMt0SaLqN1YymGNyMnp2r0HwlfXE1x90M2Otct4v0tbHWIryFVEM/wAwC9BWx4PuN14oUnn+7WFaKUzWlPmgeo6VdXKpxG4wPzq/cNJdIibRnuCeai0tj9lWMwtz1JFWvs9uY2kbcGGehqo6orY5jxB5w3F7Xaijl17V5B4lunuLj7Iu0qrF2b1P/wCqvTfHF82n2MitM+H6A9favJZpAGbdgu5yfWu/CU7JyOLE1PeUSmUy20Ee9SMdq7eKVY2yARj1olj2sADlcV2JHK5XZ6D8EFz4gMuDlEJz6cV5z4sk8/xLqM3GTO/T616f8DVjAv52ba6ocE/SvJtZdW1W6ZW37pWJOPesse/3EfUvCr/aJ+i/UqL2wKcDk49TSKcA8f8A16ccLjIxXjpHoMeuehzg0+Lo2ePTjrTE/i9B+lS/K0WzGDnOfatEiWRFsIc4JP50+25kycACmSYz75qzYxq/4nk1pTV5EzaSLVuQp3HDAnitiaZY7VBHFtbJOKx5k2uNpwAfpmrhlwozIGOD1rtijjlrqa+nbvs8Duq7WcgKTiguyhowNpPbt1qrZSMi2/G7hmOew7VMsx8z5lIBIBP+FUTqTI2zbknI6g1FIfMkA3ZXtUE2BcMQ7HnJWrljAzOzOwUYyvHWtEjJy6kJj4ZidvpV+xtEWNHJYn26VVuNsRRWkCgnOT7Vah1u3VCp6BDjA4zmqJs2tC8QxCqqLg5+b1qzbwwBiJMAjAz6ZrCbWN0A8uFsAE5A6e9VrV9QvZ2CxuWK5Bb5elDRfJpqdbqcEIhQo2SnvwPar3hq7hMKI3lnaSTjqeK4R4Namgk3O6gDv1atPwzpt1MObhY5ozgjPrXVlr5a6Rx5jRhPDSUpHf6LcF9aECAGDO509AK9p+GTrZXK3FkFNuzfOgPIJrwDwfbtp/ipYZ7gv5ilCzdxXtfg+3k0y9W7gLSwEhio5Cisc5jbE6o78lssMoRd0Zv7bGgvqnw3sfEMcZD2M+yUMOQrf/Xr430FVk1SEdgcmvvn9o/brnwK1yS1BdY1RyPQA818GeFdi6upbsDXhT3PXf8ADXz/AK/E9GsdqqPccD0rZtJWPlBWA7k+3pXPW0pUYYfe6Vt6WVXJcZbsaqK1MWdNpeHJdzgk8VtJIIGCbjk9SPWsOzlUOq52se1aEZZ5MxLuOec9BWy2EjaspJpFLOu1D0Pc1vfN9nSOD93wMkViwBoIY+S/qB61qadbNNJlmYv1xngCpZZuaf5asqykt8tdFpdnE0Pm7cYGCWrnbSNcY35K8sK6TSl86xMUkxI9j+laoylsU7yeFXXEgcqfzrE1Wb7RhtuY88j0reurcKE2QgMOBnv71hzrKwaPyyGBOSOlU1oKD1Oo+GEbxajeISu3YhGB7mvU7b7gry34YtnULtd28iNMt75PFepW33BXm1/jOiOxYooorEo8a8Kn5xXomnn5B9K838Lt+8Fejad91fpTwmx6Oar94zUj6VOnSq8VTpXUzxugP0qJqlk6VE1SIaaSiimIRuhqCUZFTNUbciqiUjLvl4NcV4hX5813N8vymuN8SqNprppMxrfCLoD/ACrXX2J+UVxHh1uQK7Ww+4KipuGGdzVi6VHN1p8XSmT1ijpkLH1rG8c3n2XQ5mU4YjArYjrg/i3eMlpHbqfvHmmB5TqB8yY7xyTk09I1WPbkYNEzqqHdg571VIkZcoQBUs2WhMYCxCIoI9TTJbFgx459jUKXVzHLtwMDoannuJs/NtBIqXcejMi/hlSYKAcHrVaOQwzFW+bIxitR33/M/wA3pWRfQkXHmK+3npVReupL7oydetFeJ5F6kdDXmmtPHC8m/jmvXriNZozk9R1rzPx1piCYsoOBXRS92ZhWjeJy15qAZNsWeneqsEtxK6Rrk5I4pzQxr8vetzwPDDP4nsY2UOnmrke2a62nZtnL7uyR7z4etYrLwTYhnZXjiGccH3rz34ya3bNpItbWLAkO3djrXqerC2tnjeSUrbsOVxxnHSvCfjBrMN5qcVnDCI1jbfwOorxlrI9CeisYOnWSQ2YZkUsRnJqazs7aSba7HB7A9Kqi83RxjaBxg5qfTZ4Y7tWkyFPT2r2Y2skjy3du5o3OkLDDm2mIfr8x7VUtLPUpEkSFgQvJIPJrT1u4iZE8mWPoAQDU2ly7bZyuDkcEdaYr62Mia4vIpFhlhYsAOQOtWodSEEgWSMqvU8d6vJeRz3ieZwVUcetWdYubKK3MbRIzlTz3pMLJnOXmopdTs/yjPC1JbxwGzG6Qbiehqta2dndMoVmVt2OlPutKktnkEUm444B61BVhl3p5bDxjK9Rn0quEkiiyMFRxjvUtp/aURIEZdYxz3pkN9CryLNERx0qOpSTIotqruIIJ7VHdZ3nnOavx/Z2iMgI+fhcnpVbUIVVS6ybsADiiQR3KSSOGw2cZxVyzcheOfmqm67lyoNSWx2KCOCefwqCpLQ24GXblj05/GknmVFIPU9vaqNvnaG8w4J5NNY7ptuR05zWikZl6Fv3cTNyDkimnIdTuJZs/KO1M5Vgu4YVevvUeWeZNvHc+9apmckXU7YHzimJKNx3JyD0zTvMQOW7KOcdaQY87dHyWI3Z7VQtmF1N51tAqsFJJ+g5qhflXgLnllAyc9as3S+ZGkattwSd1ULjb90kMec1EloXB6kEcnmAAfKQnHFMkXEW9jufdjNLtDzIvToMChlUfIVxgknNYdToJbfcqqz4I9jyKspiS5yrcDPDVWLKzR4XAXripIn3TEoMHnkiriZSHpvMZ5xlutJesxtAerbhn/Gp403OvzY2nH406/iWONMH7z9uv1q+go7mUTiJQ2ck/jVgOrGNR1UYIqGbgKxzktxnvUXzLL6c81z1VqdNJ6EvjBwNN02MHIVXx9N1ZelNmQnqBUviaYSvbxDny48fnUmhwxrZNK/Usaxox5qxpUlywPQNQV9Q8EWsqjMikjJ68dqreAGf7Ui8jnn1BpdEnkvNBW3tj8sDfMh/i96f4VmsbHXHju5BHuPAq8XSafMZ4ae8T2nTWlESBWDgDkHvU140kcJHlnrnI5qnpF1YSRqLeRGG3+9zT/E+pQafos9yzY8uPIGawpps6pNJXZ4/8U9a+1amlpGysIuWx6+lcXBmSbcewySam1Gb7VcPKfvOxYn8aYMKAoGeOa9iEOWKR5lSd22SJtyXLHP8ACPWo3BOc5z3qTORlRyB+VJnkdz7960Rij0L4XM1toGo3C4H7p+T1PFeRX4X7bNtbK7ia9l0JG0v4VaresFDtHtjJ9+teKsxaQs3JJ5rnzJr2cYm2CX7ypLzS+5f8EcPmIAFLySKSNsNhTgHjPtTwBubuPavJirnoEy7VhY4+Yn9KSZtoGNvTt3ppVgvPKnpTH4I3citSRWJZ1HOa07ePFoSDg56VnWsfmzqFrdEMcKKrLk8muijHqc9Z7IgljchOBlmxg9aljt5lG1lQsRwW7c0yS92SqflxHznHIqd75Xj3NhCQCveuhGNnYvxRSYZcL+7QAbe+aexdZfLDDbjkn1rIiutRurg/Z+FOBtHtU063cswSaRY2AyST0q0Jx7ipdeXduxKuwzknvU8V5e3BEkELFcYGOlP0WCz+zSlkDSchmPT8Kv6TMxd4VVQgTGcYHFWiJWV7Iypre4m2PdSKozyO9bFjp9vGFkWIPkchjyPSqV/j58dOeDVi3v4TbhlkG8AEj371SE+ZrQsTDybSWKFUUr69xVSK7ZuMn5eDz+Zp5vbZneTPmKMjHcnHFZUlywYeRCwJGCMds05DjFvRo6aK4mXTA0wJIOCo647Ck8MXiteuskZzu4Oe9Y81zq8Vqu63cqxxkjnP0pNMt9Wiu47kRhd3OT9euKMPJQqxkyK1D2lKUe53s7eT4hsJWdfvjcO2K9f8Ky3djfqnnZspQAxz0rxKfQdQ82xvLuZWDMDu3Yz3zXrvhu9FleQvdIZrSXGBits8lzTjNBkaSpcid7Hq/wATLZrn4Pa9b2MIlkk09vlXv3zX55eHk2ahJuX5hkV+kfh63juNKlZC6pNE8YjY5G0g4r88NStX07xlqtkyAGK5kQ47fMa+eq7ntR+Brs/6/I6CCb5FJHzLwDWtpcrNKP4gOtc5CzbQnccn6Vu6WwV19egqoGb0O30xOkhUk9c10tnGv2XMagH+I471ymkzNuUAkDNdHZ3RGEjbgHkVsiehs2kTLOqsNwPGe1bdkoDHYpwp+6B1rBguMLvDcAcCtvTNSCxbFXDFeDUlrY0ba2YzB7g7Eboveul05A0ZMbMiE/exXN2DRlPMdt7gdG/hrpLKQSIQmEOAcDvWsDKbLd3GXVpEX5lOMnpXK6pILeDzFYu7N930rp72bC+Qsh3Hk47Vz+o28hD7Aqtn5sim9iU0bPwsYNe3jKAAyqcehya9UtvuCvKvhhF5erX7B9wKJx6cmvVbb7grzq/xs6Y7FiiiisSjxHwwf3wr0jTD8i/SvNPDTfvhXpGln92tLCHqZsvfNiGp17VXhqwvSu1niIH6VE1SvUTVJL3G0lBo70AI1MPSnNTapDRTvF+U1x/iVf3Z4rsroZU1y3iGPKGtqZnVV4mJ4e4kxXcad9wVxOkfLMa7PTDlBSqDwqsa8Xamz06GiYVijaW4yPgV5f8AF+QNcxIrYIr06RhHGWPGBXifxH1BbnWHAOVXirSHE5Zo3lzggjNOjtZB0ByfyqETk4VRjnnFWGuZVACNj61Dua6Ec8QWTbIdrAcc1GyiTh5ecYzU720lxEWkkVm9qprC8eN3IB9am9xk6WqxJlZFbnODWXqcatL8x5NaDSRtkEbeKpXwiIIJy3rnpUq9xtKxTt1AV0foentXG+PomFmz7RhR2rqJvMjcMjllPas7xTbi80tliGSV5rphLVMwmrxaPFZpMn5eveu9+Bumpe+KhLcdIV3L9a4a9xBcSReUSQcV6v8As7WbTS391MwUBQij3rpxE7Qepz0ldrQ9M1T7LaO4vJBKoGY0x1r55+IGpR3vipnht8GH5SCMfhXvmu3Fva20jXBE9wpIQY5+tfNuvXMl74murhQRvlPFedRXvHVVehbTVJmRRLpkGFxyByaufbNNndWfS5ItuCxXv61Q053+0BHXcg6ZrUFyPMEf2cbAOfevWhFW3PMlJj7268K3QAja4tXHGCOvvTo7HT5UBsdbUOF+ZScYrPu7a2uACigc4Oe9Pg0y1dTsAAPy/j60crXUfNHsXhpl5Eplgmhn2kH5Wyapa19sMKy3Fs6knbuI449Klm0YW+Wt7uQNjqD3qkur6xbq1vI63UIyNr84qZNhFRI9NkETeaWOBz+NXL+78+RH8w7sc7uDTYtbSO3K3WjRspHDDgimpc+Hpoj5jTwTDkHr+FJyKUC1ZXyhZGUEHHzH+VZdzNbzTHzlAGevpVj7PpbqpXVxGGAzkd6jj0mQ3f7uWK4QfdCv1pNjSfUmOnW/2LcjMrdRz19qyp2mjIjCgp3xWjJPcQSfZ7mFwFGMgetVbVo5rvY5yueg61MrDjdEVscyheD9afeL5coj3Drzin6z5Mc6CLg45I7VThjlaUu3z+9SVbqW94OV2lAORVaKVmmYfexznNPa5VY2VvmZuNp7VBb7Q+7PJPQUBy6F1rhwg24weuamspNwZmUBsgCqVy+JljUhfXI700tJ8q7s4rWMjJxNeWZE2lvmYg1Xadld3GMdaqTMV2lsl8Y69Kt2tv5ls7HJx1A71qnoZtMZJ5jhdvHGTTJIii5cc/wn2qXDJIwDKny8ZpzCSbYjNjvk0rjSsVJIWxuTAYN1B602aFlH7wncRnNXbeFZGEbMvyEnijUo1HygnrjOKyki1Iy45GX5lGfrVm2ZgmWbPHQdqrrGQQq4PXNTxqc4jOD06VMdy5WsWoE2TDaxIJzzUup/KYVPTlsg1DDHIw2nK471DrDMkoAxhVAya0bsjOOrK7tlkXJyTn3plwdo6ZyKbGzSTHGSegxU92u0iNsZA6Gk4qaLTcZJGLLG0suSDya1rVPLsDBsBYtwT2qBArXKKo4zU1y7QyuqMef0qaVJQbkaTk5WibPhW9+xTT+YxC4woXuaq6wpvdYhEgMaB8FxwSKp6NIY9SiZyAN2frXT+LYFe3E0WAQoYYHGetVXSlAmHuVF5noXhPwjbXFlHcwX1wmR2Y5xXN/FRzZXSaVBezTxEBpN56HtXU/DvxRDD4HE0kW94l5/CvNNZnGqa/NdXErZlbcyrzgelZYKk3eXQ1xE1bl6mKiR/f3BsHkE0k429MdeMdK3h4fgV2f7UAMHPtUKaA1xtEVwmNxO3viu1SRxcruYzMfKVgx564FPtEaadI9udzACn3EZgYwhSQM8571teBrE32uQpt3Ybdn0q0tSbo6P4pTto/gCw0qPav2nBPrgV44OR1r0b466ksut2+ko4YWSbWA6AnmvOh0I4rzMfPmq8q6HXgYONFN7u7+8EIxToATjnim7R0/lUyfLgDnFcsFdnUx7uQNoPGajfJ60vUn1phPPJrVslF3T5FhwwUFs8Vbu9Qe4kwqgknoPWquk2omfzH+6p6etT3OxZFKIFUNxj611U9YnPLl5xfsLean2pxGCOcHJFXkt7QQu6BmYAYbPSql83UghiQOAealsVuZ0+yrDu34Jx25rVLUhttJ3JtIuDDefMwA479qn1SOM/vFbdkE9c4qjNZMjEShIVJwGJ7ZqeRrSzAb7YtxF/Eq9z6VdybK+gmlXkcKGGVWyxxkDoK0dP+0rc+d9mlEZ44XtVY61HcRqY9IjVgPlao31bXJ4RbtMIoweAFpuQnC93axfks7to5vtci26ZJ2kjJ56U5YvDVrGDc3jySq3Kxj+H/8AXXNXK3UsrfariSQ57nrV6zsYWh+6xbbkj6Uk2xtKKu39xsWuuaJbkLZ6TJOctt3+hpl14iuJJlaz0qOFCQNpHQg1Dp0cOwMUAZeg+hqzJGsEJk7eZ/Oq5H3I5o82w641fX75MMscWJCRhf0rOB1h7zZPcsx6YBx+VbwYMEOML3PTFQXKrFeA/eC9zUR92SYc100lYju11ICMS3V1sQhgGY4Fe5eEdajFjYNdRbozEoY+leRyzmaNI921WQk98V6F8PJ4/wCxBb3QEkZkwrV35pFSpxmjHLaknPlkfSng+RZYYXsbjfbRr0brz1FfD3x90ltB+NOuwhCEknMqEjqG5/rX2R4Ge4sdJ2WkYnSTGwKeQO9eB/tvaFBB4h0rxJbjab2DZKvoy8V8/UWlz3IL4o/1oeL2kwCLzlmre0nld/WuR024VnUY9q6zSX8sAjnjgVMTOR11m+Y0UcE9T6V1GmW48tckhWHJ7muY0sF0EhBzjn2rqNMkAUAvvGMDPato3sZ3NhIY3eOKNSqdTzV8mO1iEWQrZ4PeqVtOgX9z8zjqw6CrUEIup0XncTyxpLc0tc3NMZHiT94dzDk9q6jSI/MRFb5Sv8Q7isGwhgsfkkdTIpwcc5rqdMZTZRttBzxxW0djGbLk9vbx73Ub5GTj3rkdZuLpQ/ygEnkYrsbqRvscciRjIHzADtXM65b75/PaTagX1przJW5e+FismqX6luCiHB+pr1a2+4K8s+GTxvqt8YyW+RPm/E16nbfcFebX+NnVHYsUUUViUeFeHGxOK9J0o/ulrzLw+SLha9K0g/ulpYQ9fN/jNuE81ZSqsXWrKV2s8FDm6VC1Sv0qFutSS9xKbR3pO9NIANNpWNMLc1aGR3H3a5nxAP3TV0sx+Suc10ZQ1pDcmexzensFuCPeuw0x/wB2Oa5Kzj23Bz611OmfcFE0LDs3YGqVzVWA8Cp2bisbG8tzH8VXwstMlfOPlNeB63M1xcySMfvE16n8Ur/y7TyVPWvIpn3k54rVbAiO1AY7ic4NaHlDbyoIxWZEAvBOAelWIN53jk+nNZziaRZYiZI3PUDvSxeU0h2SE9yCKrCKQZ/u/WllzCoUofm6EGsmUF1G3mllGV+lZl5bGRmypBx2NaPmOCBv4A6Gq17l+QCre1FwOeukljyoY8VXe8WCwuPO4CqTmtC/zsYMMn1rz/xtqZhtTZx8SOecela0bylYzqPljc4m/mMl67EZVnJr3X4JWEb+FprmFgjM+QfTFeEwxNNMo7k19JeCNJOj+ELL7GM7498uTxk10Yp2hY58Mry9CPxVqFta6bJK6rNdBTnaOlfPkaNcXs979wO7YFe4+PbzT9J025kIDzyoQzLyOa8b023EkZkG0Me2a5sOtS8RKysV7eNy7NtYN90Hsa1Ywy2wzjPf2p0kLIUSOPPc896sXFuzCKOP5Rj569OOx5sjIuVCsqjJOMkDrmrWlkrE5Y/KvI+tQ3saxXQZCX7VIJHS12iPcWY5+lVcBn2pzK7Pnk/L6VXgCzSEqAcnGauOrpb5OMAAkntVS1byS0xUEH+GkWLfNGXWLgjuKpXFnEw3FAg7/wBKk3GRm4OSScegpkU5MiGRgfmB2t0xUuw4tkC6XvLK4ICjOcVAbQRnfFI6H1Vq1LqQyQkAkck+xqjtIkAjfjHGalwj2L533EN/fWbL+8aZMdHGaWG9srpw0y/ZJB1ZRwaszrH5avI+cHoR1qtPBD5YeNcgnkY71jKNnozSMk0WtUtoZIo57WYXKkZJH3h7YqOJvKgIkDK2cKpFZ1zHLC/7glPXFXI9avGtlSaGGVRwGI+ap5rFWuUpyWuDuXB9MdKsW0GJxtcEAZNWUu9NuU8tYjDPnO5zkH2ptn5qtKw2EDqSM/lTVhu5n3DBbw7iTjvU0DlfmbgdQcd6qEk3RJ5y3etO+m8vTljVVG4/e/wohK12VKOyIXm8yQtxuIxmlt7p45FAJGTjrUVgE+becHHHFK4WQAqmGyecdq05m0Z8quDyyTXDfKeM4qWK6ZZEbduGDwe1PtIU8pmZWJJ6+lOmiga5YqhGFxjPFPUEojHvWMytHjCDBx9ane+W42+ZgAZ6+tO0+zt2kw6Ensc8dKpanFGsu2H5VOcjrSbaJtFuwOXjcSL92p4Jk3oOQ3tVKUS/ZwcgqOMCmwtMWDKrH04qYvUbgmjptLMLneCc7sY9aztcO6VuV+8QKrR3lxZ7N8ZUg5GR1FQ6heefGMp/FnPrVzkmiIwaZNo0Zac9BjJ5qK9Jf5u3Q+9O0y6WBixVmyp596qGSaSMkA7dxwcdKadkiuV89xqybZAy8MDxViLcJRNLyWJ4NJZQxrcx+ZyTziku2GTxg7+BVxVldjbTdkKisLiP5gOe1b9xqTNZLb+SzkDaij+In1rASEhftM7iNOoJPJ+la/hRjfXskCsqptaQyEfMAP5UpNWsJq7v2L1tfXNl4Uk0vaUknk3YHZaPAN9Z6drSzagWMf8AFgZ3e1Ubi52o+9mK/dBPXFZ0Mod2fb16VpCPLHlM+dybdj2nXl8P6laS2NuyJNcKrFkwTGBXFSeGZdEne8bVQ8MQJjBODJWJFcNZyKVkY8c1Z1zVPPjj3PvKjhSc5prDK976AsQ9kY11JuuT8jJlizZOc16B8NIFsLK51q4wscSFhnuB2rz6zt5Lq9VFTBZhhf6V6L43iHh34eQ2czr5l8MKM8qBzW6aV5Mwqpu0Fu9P8/wPJtdvn1TWru+ckmaQtz6ZqoKZkDIpQ4x1r56UnKTkz17W0JBgcmpQONwI5qnli23HIqeBZGXsMdauD8iWiSZVWPcGG4+lVsHdl/wp78SgZB705QjOrOSE7kUPVgtEaWjSZZYfLZ2YgYXtVybTpFum+1EW8RJILHkCs2K8eNz/AGehjZuNx5OKlmt769JknkklbqcmuyEnbTU55LW97FkXmm2ZR483DqxwCOKqJql4s8rWZMAk61LHp4WMx7cN157U1IxCsm4A47HtVuM+pKcPUZuubqQi5uWOc9emaI7XyZvuhvlye9PgH79HY8Y/Sr0qnzQqrt3dD6iqjBbilUadgt2+Rgq++M9KVHlKLtyrYwM0kUaefy5IA5FOuZmjmT5ztzxx0FamRE25pG3nOQOgq9HDkRtGxDdcZ7VV+UplpNoOegp8TtCgBUkHAzmknYT12NS3hjWAyLGxYyYz2wRVmPZys0Rb5R1+tVbJnaUQhX8nIY8c4BrVjhS3vPL2tIpJxk+o4q+YhroRLHLOh2ZyODx0NJJaSPCd4O9SM+9b2lbdu+OMYYcqepx/9eq96yxXMkq+mDWNSQ4vUhtreZgphXcijkAc/jXd/DuILptxbXYCMXynHTPeuH0bUFgujuc7X649a7vw4I5r14s7UKZGD+VdtSftsM32MKN6OJt0Z7N8PFudHg+13EjSW4+6/b6VxH7adj9t+Hela1AcokxRx6EjIrf+HusXyyR6bdqBbbwVLfxVF+1vp95ffCZ5dN2fY7a4Elwg7cYBrxJao+gX8RX6nxdokh89APxrttN6KwZQc4rz+wJS4HOOa7XSG+b5icY4rKmzKR2+mzOsW0OTg11ehwl4v37cDLexHpXIeH/3jrx8vvXX25lmljSEhY1GK6E9CGjZhZS6rCwVQATit7TUiT94zEsei981zBi8kH5sseoFdFpDAwx56+tC3LtodBazR8KbXefUDNdBpJbbhl2IrAgViaUzRkRYADN171vW1q3nSBJtwz970raJjLc1yqy2m9W3EHoK5XXI4/mWRihYHcM12FpB5UUjq2QQMjtmub1pLf7Q0jYLEnnHShPcVw+E7KL29iQcKqYJ69TXrFt9wV5f8OCv9r3oRRs2JyPqa9QtvuCvNr/GzqjsWKKKKxGeBaCf9IFelaO37pa8y0M/6QPrXpWjH9ytTg9z2c33Rvw1aXoKqRdKtp0rvZ88txWqNqkNQtUiYw9aSlNJTAjkPNMJp0nWoWNaILiSH5axdVTcDWw5rOuxuFUtCZ/Cc/FDibpXQacnyCqEUGZc1t2MeAK0nYmhoWYxxRK2EJ9ql28VWv8A5bZz7VgdB5R8Rrjzr4x54WuEkUtJhRxXReLZzLrEykjg45rEmKkKBgAdTmm2XFFRoyj/ADY56e1TW6ZkyxH0p2xmO7IYdqenAPyjNZtssdKyLGQqliPSqvnR7VMinf2zU3mlcptGe5FSeX5ij9yPrikwMu+AKZVmLVRS6aFiJN2PetS7tW6nctZF+u2RVkORWbQyrrd5BHYy3BbBUZNeKa1qMl7qUtwQduePpXY/EvUwmNPgf5ur49K8+mkyeK7aEeWPMclaXNLlNfwzELzVoIB1lkC8+5r6Wht7jT7KHTljLQFAu8noMc18+fDTSpb7xXYQIwB3hyfTFfQ91Hc3CNY3JaNYwWMmcce1RipXsh4aKV2eYfFu80+x0d9PgbzJXcAFjnmuG0l1OyMxgZHJPatr4wm1a7sYbVt20nPqfeuf0uTCruYL0x9aMNEzxL1OntJId3kgA7T6VX1AR+a0yKTt+UgmmRLJby+ZwY27gd6r6lK2yRlxnHeu44mQXtuHUS4wAOMevvTYmjKLlTuQncPWqkF20iFJP48cCpFkPmsq4we+MUxodeyQPcBlfjoFFUBfWqboWhfcT8rDoKLp/JdgyfP2NZ17OsrqFU4AOfetLLlKirsvxqJ2Yhsgcg55qvLGzyMVwATjBHaobKXbBg8Dp9as7lYlmBUbeg6Z7VkDTTHJG0iMFYhF79iajRFWYLuGMcbugqxCqzJsjfaFXkd6ntdPLYweSDkmkxoytQmVmCBcqD+FMhWZlZFVsHpiujttChk2mRgq56k9as3JsrNV8qNXfHQd/asmjTm6JHNyaXctEGnYrhePSq39m7OJJcHrtFaGr6hNOwhT7kec5Hc9qxvPk8zczE+vNRKxoudomntYYpAisCcc5OetV2t2jlGyUlj6GkIbzeclfWpP3e4/e3fwmpsmWroSKKSIvJIqkf3cfeqJJYWkLSkonQAnOKnac+X5jfMegPpVCREYb88k/dqJNx2LWpaR4uSky4zwTU+7YqnzE2kHGG7VFpsTyfKsSlfcVNqVn5cSOAgz2Farm5bmba5rDo2JiZQfmz8p39PXFDuPNXyyucZyTwTUNvpjyRh2dVHUA1DPbqrpHjD59epo5pWu0Hut6M3dEs7y6P7iNWTd87Dqo71l6pt+3SRRsSIyRn1rRbWrnRdJNjYhY3lUiRu5rNtbkx25muLcXEme/FS530BRXxIY7Deoyeasad8t4Ocg8YzUFzLa3DpNCDbEfeQ8j8KmSzZnElpcxyr3wcGqg9RSWhuavEjKrMygquQe2cVztzKGiVWQMw7gVo30Oox2KSsyvGc8Kc4+tZxt7oWgkNu+z129qqT1JhGxs6VDANAuZ9gDdMnr+FY3mN9hVV55NXLOaZdJliWB2DfxDoKpwWF08O7aVVjwT3rTXS3YSW9+5GrtI8e3LSDgYq7N9lsmV5P9Iue6dl+tQmWPTRtixLdHPzA5CiiLYYsykGU/MxNOLb0QP8CvPFcXA8646Z+VewHtWto0n9mxPImA8iFc+lUVkBDLjnHB7Vfuovs9jFDjMjJ5jfQ9KqNNLUmU3axT1FmacRqxOQPxNW9PtYprhIhn5Rlj6ms6OT/SQ0xOADg+9aWlmNYZZt4DH5cZrSL1IqJxjYsX8OzLlevSqUaZGSOe2atyy7mjiky3IArUmsImkit4gecZIPrWhzxbRpfDjR21TVYQsZwjhmfHAArG+OGtnU/F7Wlu+62sVESAHjI6mvXNBt4fDfgzUbmAxmVYGO7vnFfNlxM891PcSMWZ3JJJrlx0nGmo9zowfLUqSmumn37kGGYkk1IFUEd6ZuAUnPJp2TlSMYNeSeiOJwc4qxAy7T0O4dKqv94knjtU8ZeRVWKIgjofWrhoJiHYrl5srg9KbFh5B1CDoKfNBcTPulyT6mkWMrx3ppNPYRox3Ecbb0jAx0GKtm8uPJ3KoG4dhWXBuyqkHb7VtxWz/ZA7rt4OD7V6FNto5KkIq10QR3RdAzLljwagmVix+YZYE/WiFSsgBxx7daHMbSPv+Qj7oqrtoSik9CSxjVpj6KB1q9NIWZNwOT93HY1nJIFZfL5PUirKO0jqu3oc571pAzqR1uWLW2kR3DYz1+arclushHypnaOo6VnXN00UwwMHoc9612jkvYQUkwqLuGOprelR9pdIxnNws31KMdv+5ZSuDuI5qxHZMrIhZSMcGoJ7qSXMKqqMjDnPU461c89YQGcDOcYzkCs5Kxa5jQsYo5JE3M4coQSBweK0T5aM8jNuIUNu749azItQSMp1QBcdOhpjzSTNtzuDRDG32/wrPqKz6nQ28qxyYRegODnoay9VklO7bkHON3r7fhTNLaT7S7OdvyqQCasX8ZaBnJyoPaonHQcHaRiMJYZN4z+Nd14EvWuL2M8h5FCg56Vw2oLuhEyEjafXrVvwbqf2LV42CsxDYU54AzV4edlKHcupDmcZdmfRng6+a11B7G6hE5I2o/YH1zXX/FrTXX4O+IIrYvIJLTeyn5sHvXA+E9XhXUIE1CMiKY7lYda9mtrR7jQruOSbz4L23ePYR0G04rg6HpuVmpH5rq2y9Knsa63RpPOZQDz61geKbM2PiW8t8Y8qZlx+NbHhs4iDenSuaOjaHUVnY9A0P93GrDJNdtpCjYpRuTzz61wWi3BbBbgCu10PE2TkqcV0xZi9zprTyPN8vYWc9a1rGQQhiycDpnpWXp0ltHCxVgZPU+tWdPaOaX/SWZxnj0IpodjoNKeT7Qsn3mIyM966jSxMXjjkbBKkt7n0rl7ObfLCtqmAhC8+tdTYWc7IrBx5nO6to7Gc97nQLHutvvEEDGAOK57W40WV1ZQR1x710NuJxa7cgFRtx61g67Blx5jsu3HTvQibkvw7WNNQukRAvyIT+Zr0u2+4K8y+HpU6zfhd2dqZyPc16bbfcFebiPjZ1Q2LFFFFYlHz7op/fr9a9J0X/UrXmejHE616VoZ/crUYT4j2s23R0UHSrcfSqcB4q3H0r0GfOrccelRP1qU9KibrUikMpO9Kab3qhIjk+9UL1NJ1qFxzVoOpE3SqNz3rQbpVC571SFLYhhHzite0HyisiH/WCte2YbRVy2IpPUtHpWT4juVt7CRicYBrWLDaTXnHxQ1ZlgNpCcu3X6VlY3ueW+Ibwy3szA/eY1jvclQd+T6c1NqMM53Mc5JrMltpsZbNUrGmqNO1uGaIqHHPbNWluAFCO4zXPokqtu3Y9qUMyTbg2R3yaHC407HQL5TS/NIQMdR3qO/u/LAEczcdBmqUd4shCt8oqSSKykIzId2eeKxkrMtMgl1hjG0byDPvWPq+qQwWctxI4JVSRml1TSvOBkhlIwfzrzjxhcSRubMyswBy3tVU4KbsZVZuMTn9RvpLq7kuJVLM56n0qCKP7RcCMLtVe+KSadXBwuKuaXhLZ2kIyema7d9DjWiudr8JbO6bxZE1tktGhY/SvaLuJtShc3LSW3kjDnOCa8z+CcNzHf3GrqP3CL5beua9C1lJdSjN2s5gt8YkB/jrhxEvfOvDr3Dwv4ny258ViO2P7tEx9KoWCKDEysX7kD0pnjQw/wDCS3YhbKK+Aal0dVIzn0HBrqwysclfVm5CzSvFGXOzHOOmKr39url3WQAOdopVVo0kkXKqw29apyPlwsmVUdCD1roaOdEc0MMYIGdyjHA71CHWNM7vmPNMupv3oUA8nt3q0LGaT+5GrDo3WolUjD4maRg5bIxnd5JGYkbAcZPWmSwsqKGA3EGtyPSLUMI5LvGeuF6mqetWM1h5ZOGixxIOQf8A69VTxFN6JlOnNboxkyP3ffpir9tZzOg6/e71VtSn2gF+Rmtq1XzGjjVyACTgGrRE3qXIrKC0CscFmxwfWnTSLHMsbnGPvYqjf3TKQxkB29Pc1VSdZpcyEsT157VLaElcu3N62zYGJBzWPeXDxMzFiDjgetST3ERiIPynnBB/Sse6md3G9iT61zVJG9OnqW/N3Rqsx2seT2qqZVZ9iqMZzmoLhn6sScjrS28Ekh5yM9DWLk27JG6ilqXWmVF2bQfTNVpfM++owO2e1PS1kJKjJwa0oYoWKtqD4RB9xe9aqLa1IclEyjGfLClsn2FaFhY20i+YzccDn1pjX0QmMdvCmzd8oI6/jVyTUII4AhRQ390CqSgTJy2NWFbaC2MaxqR/F649qxLmaG5vwqRsscdVLjUGeQ7CRxgDpTbVnVdxIznBBPUU1NNkqm0rsv38yo5baV7D0xWfZhJb3e7bYl5Y+1FzcM/yhfoKfIy22mGFo8TTHP0FROS3LhGysQXEpvr5nz8oPy/QdKmkAWDgmorJViBbqcdxT7k7o/lz7ms4J2uy3vYiSFZIye9Oht9wCxEgk/Ng1GrOoGMDHJq5ppVpiXbA65FOKTFK6ROllJGmFnYde9Oj/tIy7HvDt242n+VOmdQmEJyOanhB+z+Y+SW9a3UUYObFmn1WMCONoo0I24UDBNZDxXcuRJM+xDgAGtpPvruyTn7uKpSna8iLx8xPNaKCe4lUaM4W6w8nk561I215Bjp700zHzGJ55p6DJU575q4W6FO+7HWkSvMB2zV3Vn3SvJbvvjBCqR2q34X02G9vjHNMsWeRkcGqWrWTWl26Qyq+1yHC9Bg1psiFrIqywqJCG4KgZHrVmGxEjECQLgA0ydllcu3BKgY96sLMgchcEnrmnFK5EpSsNFlMJN0chbaeDnvW/oQupJIQoDTFunc1RVfL0/zIyORnrW98PLNxcpNI7GXOdvpzW8ErmFSp7jb6Gx4y8QfYvCt5p7QuGdApJPfvXhwBILE7RnvXovxw1aObVk06FgfKGZCBjLV59EWkh+bv0FeZmtZSqqEdkdeWQcaCm1Zy1IsqQQqk59aljWQ8ZCj0FSFAke7PNNViEzXm2O+5LHHGnzH5m96dHMyt8vAzzioEZmyKXBB+laKXYmxt29zCzDcvA9KuRSWZlDSRrwcAEViWzgoRntUxdlZCeQRXfGaaOWVLU66xj0syF02ncvHFTTW0NwskYYKFU4x0NcdFdtFLnadvYVONTuFGFkKnPIFaKojJ0ZXvc3b3RWEwCKT8gJx61SuNJlPnYRtwI5qzYa3M3ksz5OMMPpW/Z3kN7FPJt+du3vVqzM5TnA42KwYFSpwxyMGplhaGKTIwQfmYd66WQRlVk/dgbmByOKydRlR/PjjQqGAIA+tUovoDqORh6owknRQSCABz3rWtJVt7SNUlAOCDzVG5iWSIMwO8KMcdahsoWaKVecgZBxmtqDdOb8xzSqQSvsSXS+TKZ92HBG1fX3q0JGnaM8cgHNOnt/OgHG6ROCDwD71Tg8yNFYnnnABqa0bO/RjUuaPmjRVdoBZwSp9e1W4123SbWLMwKhVNUbcgxOCoDHDDPXHer9vIGkibcqlSG47A9awuI0rK2CziQtv8yPnPfHWrN0HfMDZRccbefrVUTqki/NuKNgA9h2FaVvKPPBGCDlQ2O2P61TszNtp3MHUQi2DKuQynrisK2l2X6SB2HzDgfSuo1ZQDKuMlzzjoK5m5YqGbIUx+g7isYvkmmdUfejY+h/Bt5DJDYx3IU5RdrntXuugXF3bmJUMc1moCuw9+9fNvw+mg1Pw5YKZSrAEg9Dn0r3fwnqDadaW9jdQuxYgk9QB9a55L3mjrWsFY+MP2g9PXTfivrkEa7YzcsyD2PNZPhyT5EUDgYzXo/wC2RpsNn8UDcQHKXUKyfQ4ry7w4dwKg1xy0kbSd9T0LS5A3QY7mu00K48xkTBXjiuB0uRViX+93rtfDrbZY2fp2ropmT1O0s4kEPmFRwOeOtXoGjZBwqkHgnpVG2+cFclQeRnrVyJSNvyA5656UwNTTp2ku4wqFRu69q7/RY38gNJcDltwP9K4SzukjjVdnIPH0rrdIuC0OyZPlIGCK3jsZyOvtljKlc5JOc1j+IrUMww2cjvV21nVG8qPpgZJ7VFrJwhbr/WlFNMhlLwNGV1S6bZtzGmfrk16LbfcFef8Agt2bUbncAAFXH5mvQLb7grz8T/EZ0UvhRYooorA0PnfSTidfrXpWgt+4WvMtM/1616T4fP7hazwnxHu5stjprfpVyLpVK36CrkVelI+Z6kh6VE/Wpj0qF+tQDIzSUppDVIRHJURqV6jNWDGP0rOuq0ZPu1mXZ5qoky+EgQ4Nadm2QM1kg4etOx6CtZbGVIuyn92fpXjHju5C6/Ksh47V7Qwyhrx/4xWCxSpdJgMTg1k1c6ovU5W6EE4IHJFZjKqK25crnii2nMYAZvxqzKnnR/IhCnoawacToRnSRxHnaFNVTZqFYFh1zxV67gZAFK5qIq8eVKgEjtWkZkNGZ9k+YqrNu60x5JIiUIOf71XjuZDKxPXFRTRReS8kkm1QOattBZnPeItWexsJJCxDdFA7mvKr+7aSWSSXLM5ySa3/ABHqDanrYs43Pko2DzUet6fb28AZSD8vFbxSgtDhm3OV+hyRK5UMOSckegrWE9uYwCMH2FY0qyeeS3IqxH5nKw/M2OtEGVON7HuvwLupLfRbmS4hxbSSfI56E102uQPNbStJcKtlhjGFODmsj4OTwSeBoLW8hHDMAT3NW/FdpcTabdCRhHCkbeTtPU4rgqa1GdlPSmrHz1q7E39xzuAkOWPcZq3oDjzXkJ+UDv3rMu23PKADndz9av6M+0EZx65FehSVpHn1PhN+d9q7DzxnnpWQ7yPL5a8ksOKsTzM0zDfnA446Ummhk8y8KjKHahPqe9XWnyRuRTjzySLzJHBN90GUDB9jU0Mc0wLKGP0GaqWcbTXSx5LNIcV6No2nJBpwhCqCy5YnrXkSk5O7PVjFJWR5/NGyjkH3yKl0xFvFl0mfmO4U7M9nxwRWlqir9qmWMAhRtP1pPClqJNcjuJBiK2VpZD2AApaj0PObVGjvpIJAf3bFSPcGtdG8rLcFu3NYzXSz6td3QOA8zMuO3PFX4pJLghQBuxkmvWw8m4anmV4+/oWZo/LiZm+ZuOM8iqSMysXVtrMcAdgKszMFhBRXZxku1VjKWfDKEwMY9RRN6hBWKlwoSM/xHJxz0qmnYsCc81o3aptyNuPaq0yjqCMn09KwlBs6YyInHmH+VdBo2mz3iqoYRqq8u3AA71n6LYS3U/yqevHFdPqYa0shbiRVZV6qa1jHlV2YVJ3fKjJ1D+yrTMUTPKw+UyZ4z7Csu6uIfIeKPOT0J9Kr3WQ7s2M5zVVsb927rWM6jWhrCktySLzEkCkHB5qQBmDMwOc9T1zUSs6sGIqcSyeWWXnJxn+lKJoyIxhpNufmHpUpWFl4kx/skVCocDdtOaSRmY/MDn3qtkItWUHnXigZYK3I9qbeubq8ZycKvyqPYVYeL7FpqyhsT3HAAPO2qtvlHHybh3B6iplZtIldy6pj+zFlJUH1HpVWQ/uztBKHpz3qcsPLbbuxjGOxqu4YSDsF6itLExEChWx2xUljlZG44PcdqjZi7DkLk9KnhDIOMYz60ktRyehfRF2OhUjIHNNNyGRUxwKijklEmTuIA5AqRVVsfIB33VsjnaLEYLOZPl2gcj1qg7hpJGXLAZ+tXJZBgsuAMf5NUI2VY5GOefStEKKKqqu0nByTxU8C5IqGIc7uwNTRNgLkZ5OKcC57F/S5DDfo3mFPRvSoPEdw1zrEkkYVCuFygwCR3qbT1jaUtIzAjptGeaS5USytNIQXLZJ9auSuZRnyvUppMsoBuELNn7y9quRaalxEWguEZv7u7BpkEa57DPQikaCHPyuwkGSMcU0huavpoXG0rUYgsMiyCPI5Fdnos1xpNi9zNaSKEQhZcfdPWuY8Fpq2o+IbWyhuGcbskPyMCuj+InjO602O88OXEMEgePl0HINa06iheUtjKtT9q1T3b/I8m1u6m1LV57qZyzyuTk0kcbFuDwBioLYbnZ/StSx2qRnBbsDXgfHNt9T1n7q0K8VuZXCDOa0LfTiSVUZwO4pmnYF8fmBBB5q2L42s5HIU9q3pwja7MJzleyK0umzB1VFGW6CoHs7gMw8s5XrW1bX0csi7iAQetX44Umi2wguzMN1bqjCSMvbSjucj9kuYssYmG080LLLtVWBwCcV0tzDL5jAqcYyarCCHPllf4cknpR9Wt8LGq/dGTvVo1ycFaeoV3LyEfMMittNEt7i2dhKEcc5HIIrBv7Wa1mMcgPFVKEoq9iozjPZiwS7Gxu3BT2rW0/UWR2CsQSeB61gdMEHJ7gVPaTbW561NOrrYKlJNHURTNJhN+QDuxjirkDQFXBGz5MDjoc1hWtx+7Pzk542j+dX1lVZG8x9uE+Xj3716NKSPOqwexDeDYuFY5I59K0PA+nLqGqmzeZEDDqWwKowW11rF/FYWKl5T1PYD1r0Tw9o+naGVWCIXt2Pvyn7gPpWFXFwpT1Omnh5TgZXifQo7K6mt7fM7RFfnRc7gRyK4XWLOa0m5jdAefmXHNe3tc3ZfKuiAnO1VFWmWK7G2+tbe4jI5Dxj+dcSx75ORo6vq9mmeCQF5MDccgYOTwavwsPLQbgGwR9cc16H4q+HNtfI954ZBSdQZHtCfve6/4V5vEJI5BDJGfNibBUjGD0rWFVT2Mp03HU04FMmJGkHOGOf1rYtJPOVtgyyDP0P/ANYVRsl822Zm2KQoAU9fpV/StqQup5yvpyfauimrs5Zy0uF/HwMKfmToK5G/dVklBO3k9R14rrL68IAxkjaQxx1OK46/bMhXGcn+MdKnEQ5S8PJ21PT/AIN3C3fhYwLIFnimwrHtX0L4C1NIrGSO+lDsE2szfpivmD4HgTRahD5mGRgy4PU1794EJlK/2lEPLAII/qa4I/EepK3K7nkn7ZOizW3iuw1JZ/Ot7y3Hl/7JXgivFfDkhW4MeeTX0d+1bYtDpWjXEhMkIV1R+oAPavm3QsLds7HHPA7msaqtIad4I77S/mdcjAHrXY6E7SSqRkbT8prjNJbd97r1ANdTpMmJVQMVyc5FXTepL0PRtM2JGHkcmXtnpWjGNzqxOVPGB2rnbSRpIQIcuAcZPar5ZoUUySkHIOB3rQR1+lPbsyx4BK9eOa6zQ7fzJ9xcIuMiuD0W7R4WdE+cMME12ejy5ePdIu1uo75rWBnI7azt7bAPBbGCcdaTVfIELLtAx3qrp8n7vbGxO08ZqzNDJMiuE4xzU2syDD8GxyR6vebgNpVdrevJr0G2+4K5DQo9l/OeQMKMH6muvtvuCuLE/wARnRS+EsUUUVzmh85af/r1r0jw6f3C15rYN+/X616V4b/1C1lhfiPezbZHT23QVcj6VVtvu1bj6V6cj5jqSHpUT9alNQv1qAYw000ppKpEjJKiNSSVDIcCrQ2Rytway7p+TV2RutZd4TnitIoib90arbnGK1bI8Csa3B3VsWfQVcmTSNHPyV5P8aHOyNPU16hc3UUEJZ3UADua8U+JuprqWphI2yidxWaOhI4UO+Mc5HStKynZY9rSckcVQnVuu3j1oXzJPlXggUSSaNEzSlmUD95ICx6VVnABzvyewqJLN9od2JANW2FrGjeYWZscYrnlG2xad0Zk29fTHXFUNSRpbNg8bbSDuAPUVqoUkc4jI9yabOyxpksje1JNpg0mjxjXrKOx1AXtizvC3LADJB9DUF5eDUbYiPO5ByDx0r0HXtJjuJTcW6rFKfvADhvwrgb3TsTSBQYLhT9zs1d0ZKSPPnBwepiLdeXGYzGrA9ciruo6ctro9texMyl+vvVK/jkGfNi8tx1PStPxDM0Wh6dDgbSmc+tN3USlue4/CibT7zwNaxSAB1B9ufWpfFq3s2k3MrHykjiIjUH71V/hRa2F54DsGVyskandtPU570njO7ur6yuvs4MUNtExfdxnArz5P3jsj8B893ayQzEtxuJJFW9MfMg2tg+tPnmtb52bhWJquEe1lyoyvqK9ClK7OGqlsbNvG0jtICMnsfSrUsTJpqqoG3ziWI+lVdHlUqGdwo/rV60voY7qe2ulH2acDLLzsPY1eIg5Q0IoS5ZakVrP9nuEb7pB3BvQ1sLrM25gk3Bx0zzSf8Izez2wuLEx3kR6NGwz+IpbTQLyPL3xitU7mRxxXlqLPSGKTJIFhRiXPTqSaTxpqKeG/DEulQuDq2oj98B1ij9PqaW58Q2OjloNEC3+odPPI+SH3HvXMSWoSeS/1Kcz3cmXZmOa1hQlN+RlOtGJj6Tpckiq8uUTP410QtYIIhGD94fe7gVDbSCd9sJOQuenetSHTZmuAXJPyY6dq9KnTUI2R59So5PUwZ1zuEBYs3aiOxupCcptbGQzDoK62PTrW1KSS4eQ5xgcD0qOWESShfMVd3P0A7Umk2HOzmIvD1zKgLttBGRjvWnp/hi3JQyygkdQT0rWa6t96kzrt6HB+6B3qgdUt1w7SK4bPOOQe/FTYfPJrc14BY6dxCquwXg46E9K57W4w6vM0wDentTLvVrbyzNiTexOR6+lc/e6i8hLbm54X0xWcpWLhBtEdyuYt+Ovf3rPIyRViW4aVQvA9feiCFXIywBrmn770Ote6tRAxCneoIxj3FJxkBSelOmRYsq0gLZIx6UyElTnA4pq97D6D45HWQJu4HrUsSNNeLHndzzSKsZRmIO8c5p9vDIlu95nA6D3NaakMmuZFu9S/dptijAVRmn28eZsHJGMHPaqtmoUF26HrV9JsJgn5S2Rkc+1EV1M5O2glz5YK+QRwOR2NVgoLM4OD1xjpUs7Kq+WrDLN82OaryMWjY55J5561VwQkbYJDBTinja7bVJ6dPeojD8gwTuz0qWFHBXjDA9aSKdtyyi5Hl+YVPenRSYDrGe/BNQqsm93yeRz9KTqgAyDn9K1izJkjSsICGXp1PpUUqr9j+9znP1pJ5WWHjJ3cU2TK2YOScjnIrVMSRDHjy8McZNShuFHT8KaUYIA2Ac+tKSV2sOfXNVHRA9ToPD00a2F78ocBOARWTIvLKG27uma1bFoofDNx+8UySSABQeR65rIm4O3ue1aIx+0NSby0Cn9KdCdxZi+cr3ph6bMcfSnLGzqvTj9DQinY9F+EsUdnFfarIFDxQsylvYV5N4l1KTVNYubyTrJIT9K9Z1eRPDvwtbbCTcXybC/pnrXiTH5jmuTMZtKMPmXgY80p1Pl9xPaZ2uo7irULce9U7L/AF231FXo8RZbvXmwO+RLCZIJUlxgg1NfSCaTzApBIzntRF5t4rsynAXOQKih3E+Wx6dK6UjLrfqV1aRWypxWhYatNayg7jjIzVcKrDaF5UHNNljWRTjjiiHNHZjklLc6uz1SC7aTziMEYBq3c6fbybZIDgFRjBrgVZ4m+VjWjaardRIF3MR0rpp4hPR6HLPDveLOxt4Z40RPKyuQDt7jNGo2MN8kvykPk8HqBVbQtYkmBRoztHOa0/MRZGZTlt5yfWu2E1bU45RlF+Zw1/p8tuxZVO2qLKykGvQIIEmkKzICGJx2rI1zw6y7prNS6g8p6VjWwl/egdNLFq/LMxrR2fYoGMdcdamnuWxISR90AA1mLJJby/OrKw7UjyGWUbm+8wzXM6/KvM6FRTlc9g8E2K6Z4VS6Zc3uojOccolbtoqwxqgXBJpj4jg0+OLBSO1QD8qHm2gsf4cD8Ca82TbbbOmK0NG1hkmlVlUuueD0FaTWsu7/AFezsDnjNbngyO1uLSQzKu5PuqKsatar5LqQxZlLYX2rPmLsc1DNNZzhwTHNGcqe4Ncr8a/D9vGth4w01AsN8PLu0Toko/xrormb7RMrs2SUG4+9Xdagjuvgj4nS6UE280U0B9DnFdFGXLIhw5lr/Vzx3SRJIh2KrZJz9PatO2tZVaVi43DJUdKxNCuhDbrGznIbIwOa2nuvMJBQ9MDHY171BHjVrptIbew+btBKxvt4A6Yx/OuK1xH88hmwRwa7aS3eRraZpFRPKGEPc1zPiqP9+/TGAePWqxkPcMsJUXPYl+FN1Nb+JPs8Umzz12/jX0x4DuE1HNhdBo3XhnzjdXyd4Ukkg8Q2ksR2nzBg19M+DLkX5SFpTBdLwCPX3rxtj3UyT9pKylPwqkQbiltcAxOe46EV8naUp+3x896+xviUJG+G+t6PfOJykHmRufXrXxzan/T0wOAaxrb3HG/Kd3ZttUNx0/Oul0FZm2s3c965rTkDBCTgda6XTJgjj5segpUpajktDu7SQQ22FX5utaGmKbhxNJICQcsp61kaErSReZO3XoPati2mhgk45J9K6CEa9nKscxiVSAecV22lFPKVvLIxziuGtyssodiOnOK63w/LI0qoz7U2bRnrWsCJHb6PGvll1Ynd2zmtmGRipj+6McVj6LElusSg8AYbNbqiJgOvSpnuQVLNdt5KB0+Xv9a6K2+4KwYI0S6crjJ25A/Gt62+4K4K/wAZvT+EsUUUViaHzdYn9+ufWvS/DP8AqVrzSy/1y16V4XP7hfpWWF+I9/NfhR1tv9yrKdKrW33KtJXpyPl+o49KifrUp6VC/WoExh601qU001SEMfpUEhyKnfpUD1aKK7jrVGWEs1aRXNN8uquS1dGdFBtPSq2r6rFp0RyeccVryLtQmvJ/H2pN/avkq3Aob0KhFbC+IfEV5d5+crGewrjrpmkdmJ5JrSF0jxjJB9aTyIm+fgLWSk09To5TJiXgKw4zzTjCoPmLjFSXM0UblVTPoRTVuo5GKbRxVNsasQyNLIvl7iFHpVYwyTHCtkgdM1oSYOESQDI7HrVWeJVVmjkYt0AApJhYz5Q0b7Wzg5zg1QnPz7d52j1rWaFFQyNvz157mqjqrvtMRBIzVrUhmLeSOx+RvlUc+9Y2oWcN0SzhQw6HPeugvYQqMFGc1k3CBFO5D71S0E9dGcnrVm3khJIxJGpz5gHIrL1KFprOC3ZdyL92Qf3a6q7xtZOgNZ2CrbY8bf4lYZBrRVL6M53Ss9D2PwXp1ung3TpLCcRQrEPMCjlj3rH+I+oyvoV2unxboY4yrt61teFbOaDQLJrDH2dogWBbhSetc/8AFLUEt9Au7ezgygjIkZB3Pc1571mdb+E+fxEzXG2I8k1ft7pk3QTY2nrmjQI91xJO+AqKeTTLgr9oVSMknnHrXo0lbU5J2bsaOlyRx714bI79quQugDhup4UY61izw3dtcKzKMyDt0xUklxJJN9nEZDL6CulSOWUG9jsNHh2wkx3DQqy44JHNZN9prSzFZr6eYA8guSKq6Zq0gi8vzMnO3B71akmjAaQSbvUZ4J9KUoxYRco6CObSwtzFHEuQ3bq1Qlvt03ksuzcPl46Gs6/v4fPxtO7PrT7nUGJT7PGysOQVFSmug3CTN9LWHT13N8jpwferlprdjBA0jzDd6elcoby6vrUxyEs27jnGPWiTT3hEbFQUHBGM596a1CyW5o32uS3VyVhDGM5yV6+34UsUd7LA7TSqobAG7rUOhW6iWWQqpI6L6mrTzLKRD8qyEYUE4+uaq1hPyKiWIaby1L7hyxU9a0Z7WxjgRWQBlUYOPzJqtDeR4JZgjjOMdKrNLdBvM8mQJgnLjPHrUthZks1vBcPvZIwiL1AxXP60kazjaq4HcDg1r30lylqzQ2pQHkOeRWJdwzeT5k0bqW/vcZrlqbM6aUWncqJjcP4R2wKnihaRWYcHH51EIXD7RhicYwc1btx5VwBOxXB+YdxWNOPc2m9NCFbSZj93HrV+009Xkw33QPmI7fWlh1CL7SRKwIHdvQdKsS30Ji8yORRI5OVHpW0YRWxi5SM+9j23GxGB3dqk1h2ijh09eNg3OB3JqzaWEjI+qXiNHDH8wLcbz6CsuGdri9aZuSzZ57VE39nuWu/YtwwkwAMeV+bripLhTs+VQpH3s+tSMFkkA3DgfrTG2MyruyzHpWiRBXSVYxtYcnjPpTHj2yBVXJIyeakuAGzgYUH8qihbzJTuHA7ik9yl3Jwyrw3SpIWZXKlccZwRURXcdgAPI5J6VIJiDIoOQB0NMh7ETyfvmVWwCelWRDvwQ33Rk+1UcjKlVOe/1q7A20ZZtpHQ+9XAU9CC4DfdVjzntwaS4jkW3TzM56AZoZv3wJYntgDvT7pmPl5VtxyOe9apaE3d0QBBvGSM+9OOCdnA5pxH3VYLx3pMDf0z61aVgbuSw7fm5PXpQ4ZplfP0pvQZAPJ4qaEDYNynI64960RnJ21EYdwuefzqTT087U4o9vDSBePSmSMqueuOuKueE4zP4itFVT9/PFUlqKOzZ0fxouZLfSNO0tQPL27zzXkh616N8b5pJNfihMZRYolUA+tecmvLzF3rW7HRl8bUI+eo6A7ZlPvWkq7p1Q8A+tZafeH1rct4WN3C8iEqcfjXNRVzqm7HRaXbxG28tgoJ6VgajEbe9kXGNp4rctJ1+1LCwwEPSrd/HbTxt5iqWUfL9eld8oHHCfK9TjSzNIFGc1ci+zqg8xiSR29aguUWKZgo5Bq/YWsV1p0siqVli5PP3j2FYxVmzok9EysEtFXaWDEjk+lQIUVjnp2oQjdtbjmp7+3+z7MkOjcrxjitE+qFs7XNnRLyBHI4yflrbW4hCMI2LMMH8K4yC0lYeZb56jAB5rWtHvbXaHhJzkcjJNdMG3ujlnSi9mb8N6jsC2TxwQKvRNvD7WI3jv0PtWDBerGdlxCypnlgMEH0rWsru0dlijkwdpwGNbRk0c86emxLqHhyz1GJXkASQpgMo71wniHQrrS7kqVZo+obFelWc8rPGrOmwfwgdKtX8NvdW8kc+MOfvHv71dXDwrx8zKliamHlaWqF8OagdR8N6fdRqS0SeVLjsRWjKjFPMVSy4wyjqRXLaE0/hu8keON5tPkb5wB933rs7W4t7pBPaMpibnGeRXgV6MqUrSR7dOalHmjsLp+pXWnsXi3SIcYI64961f8AhIrrczKxUMhU7hk8+lVPLjbHAzSSCKIhgoz3rCyNLiRMwUs64J7egpPiNqX9j/C2TTXfE+qTK+zv5a1Ms9tZwm/1J1jto+Qh+9J7AV5/4k1C78Va39uuFKWsQ8uCI9lrtwtCVWXkYVa0YK76GNo1u0ifLw3BFdNpVn5kr+Wu75eRnt/9c0zT4ltJAkAUlgVGfTvWjp0c63eJAsSuct2HtX0NOCprU8KtUlVbtsyCSzaSRVyhETFH9c9hXM+ItNkj3SSK20Eg13V5daXpVtNK06idm+51JPrXnfizXrqeF7UHarnceOaxxc3Onoa4SlJT02Maa+gtb+zFqgLxyAkfjX0X4NlW7gWeBFW6wN65wTXy3C5S4WQ84cN+Rr6O+H99a3EUd6uUcqMr74rwNbnuw0SPQddkF54I1nTtRi8qdrZ2BbrwOOa+MgrRX4GcNu/rX2NqUkOs+G9UBkIuVtnWP34r4xDO2rOZD84c5/OoqvUqPU9A0vdsXOfwro7NSpG7j0rmdFkYxpxyBXQW8jSSICefSpp7gzs9LkaaIYfaOhIrY06BwGjbOwHIb1rD8PyLD8j/AMXTNdNbyHym8sZI79q7L6GWxrWUewHarYUA8966exiLCGaKXawIDD0rkbCaXaN7AkAZHrXS6TcZfd2xyM1UHZjktD0fSJVaIAYZhg5rcgDOu7p6Vi6RND9njkVQoYVuQqu3bkv3A7UTMRBGqyllxyR0/Gti2+4KyiuMemR/WtW2+4K8+t8Z0U/hLFFFFZFnzfajEy/WvSPC/wDqF+leb23+uWvRvCp/crWeH0ke5mN3BM7C1+4KtLVW1+6KsrXpM+be481DJ96pqhk61CEyJqa1ONNq0SMfpUT1M1RODVFEQPNOBFMIOaaWxQwRHfzJDbs7HgCvAPGV952uTyK2V3YFer+P9W+x6W4B+ZvlFeIahvZ2c9WOc1SLiKkkrNw2BVh7iUKFLnbVCKQrgVMNxUsO9FkXdgWcHdyVJ4p8SZbhcZ60kMTcEnj0ombYC5kxjjimBG2+KXcoyOnJp7XcsY3BV9jT4lZ4cquT1pk0Ukh+6qqtZtajRE948q4br7CqkkksZZi5J+lXfLb5SpH5dKjdY9zqz7ie2KENmXMzSZ253E9CKz74yjaWTgda1rkw+crb2Xmqt15Zy3mZPpTuKxzdwUZifKzWZdKmCyHGe1dLcwxrHkbWJ6jFYd7bZzhdvPGKOhL3PSPAr30Hhm2ZMzRHKlB/DVP4hNa22gXlrHCDJLES+3mofhzqd5Bpc0XlmREcdPetTxLHZ2+izXLxnzrlTlTyQPSuWd0zXdHzvbW93DGyQ/Or/ex2pLOONdUj8wnAYZyKuyXj2l15kOVZW5HY1deWw1gFpgtrdsRtYcKfrXo0pq1jgmmR67fQrdZQDCfdXHGal03T3udMuNTuZGRnPDrwKzb/AEm/UyTXCnYv3SOQcelW31Qf2ElmsgjZQd3vXRcyastDAkt5WlKwhyuflYDrUrQXf2fLsVTrz3NdToNnbyacszLz161R12WFomRGAVT+BqHBblqq27WMXTLPz7tEVlJJHBrT1axms7jzUPPQEcYrOtEkjukkt1d+e1dBdHUdTY7IF8qNQCxPBaqjawpt33MS3W6SdH2lfm79q1p73aTGrbtoPA9adPDBHYIL27hwCSQhyx46Gs+bXoLVTFp8Oc8mSQZJ9vpQ6kY7sn2bk9jYhsry4sd7Ys4+SXc4H/16p3c2hWYVp7xr6XGcRjj8TWBe6hqF9xcXDsvZc8CqaR8kdawlWm/hRtGiludEfFEcA8uw06EJx80o3HpVWfxNrE6lDcAIRjZtGAKz1t8L0BOelPis2ZGdQevQ1k41Huy1yIcdV1V1MZupCCMYNRS31xIUF0omC9Nx5xUscLhs7cA8HcaZJhXK8Y96XI+4+ZMS3u7TzmaW3kC/wqhwAaf9tsVPNvK7Hpk0iW4kc4XAA6mpdPsxJqcKnBwdxz7UJT6Ck49SMzaYQ26OZX9KfE2mRzJIrOQCMhlqIQpLfSkggEk8DpUwjiEBBUZz3rSKkKTWxd8Ua3HqFrDZwFtickgYBNUdNtyCjBRnryetQ29uzybuNoxWuIxGnyEdOQKUab5uZkzkorlRSm3MysMZLYPHSpJP3cgXIfvx1qZkMeCpVh6j3qvNGu87W6AZx1rRkpldjubJ7UsUe7p0PJxxmmSkx5KgZPrUkbcKuevpU9TR7D0Rg3CjJ6g094NkTt1Y9KeF8tWwobJ655pZTugGMZJyaaM7lWAHOOhwc0qA7wvOcZznrUyR7AzSc5Bzz0qNd6hmxt4/OqjuDFt1Vps5YHPUCnXhJn2hmwPX1plg371v3jDA7etJcENJ+6ZjzznrWyehNveGH75QHpTlXJXsR196RV+cnHPf0q1piiS+hjZN24jpVLYTHSJiYox+71pq7WHyZwcmi7+a7nccDcQPWkRdvzcrjjI9a0Rk0MJ2gZ+YjPWt74cxNJ4gVwOUQnp3rnmOXY44J/Ku0+E9u0t/cyknbGvJFXHViqvlpSfkcp8UL+S+8UXHmfwEL+QrkivNbPjGbzvEt7NnO6VsVkkHNeLipc1aTPRoR5KcY+SGKuK7Jomv9Dt5LNA7RL8wB5BFciEGPSrmn3NxbHMUjKO+D1qKU+RjnHmsa9nDqEYE4t3k3c9PSkMt2xOYpC2ckY4H+TTYNcuFEgM0oO35NuKRtblkkDyTS88vgDk11e1jbcycX1QnlBFZpo2Z2PT0HrS6bPJZ3HneXujbIK54JpkmrMZIZJC77Ccgjhh705NQ8xPLaOPYScArjFClFsdpW1Q3VY1kUXESMqnheOvrSeas1kIX5nGAM/3RU9tfxmM291HmEDAKjkVUX7NuOGxkdfSmlruHTVbFrw/eCGRlkYBT2NdPpl9H9oCsqsu8EZ5xxXMWtrp8xSP7TskI5yOM1qW2k30Tf6Eyyp/eB61005NKxhOMG23odi1rBdRyK0ayZwy8cg1zl7awfbY/mZNz/Nip/wC1b23VI2hkGV+cgd/asie7ikunZTIAGG1m610NrlOaFKcZPXQ2bez1Ji5sX3MG+UMedtPTWbpd0N3bkuud5A4AHpWh4d1C3SfbuUyEYbBq74gFmunvdKoyAf17V0QpKUOZPU56tZxnyTjvsZOmeJ7PAhnBKPngjvWo8Fptt59Hvvs8kmcpnIrgrK1hvJ2V3Kc9R2rTh8PassRltZGPlE7Rnr71zuLqqzVzptCk7wlyv8Dure516MqG+z3HB59hVi6m8RpCY7e3hySATtzivNjfa9YOzOZMoMfN2ra0vx7dwSBb+N9o9O/FRHC4eL96I51cU1em4sua5a6s85l1Cd52XnH8OO2KitHadTGnygNyR2pb7xra3tzIohcxOmAhGMHHFc6dTmWZ41DW6MewySa6bQhb2a0MEq1T+KtUdfqep2Gn3UTlRJIFDFF+nAqjrPiG81OwMumxiKOBcOW+8T3rI8OWIubl5bi4Lhs7j3NbevQxWNiY7SEI2csF9/WtoJS1Zk+SlJRSu+5n6BaQ6tzfXDrIvzAdcnvR4/01FFvJAqhNuCw7msmxvJLC783zCuc/iPQ1oatrH263SK3geSQLyMdDWU5Rs0zocZ+0TjscTPGFc9x717z8N/ssunWd3G22NYgJF9a8OulRSzXDHzSeFHQCvb/hXbQtp9nKX/0dox5q18/U+J2PXhseh3zLeadeX9q6IIITmMfxjHNfIMrodcncD5TMx/WvrS+2ql09hEFsxGRIAeOnNfKF8kY8QXKxfcEzbfpmuaTuzVbHZ6NIoiUquc9K3bWNvlkGck8n0rA0ZGAXv2wK6aMSIqg8BsEU47iex0GhLucmToO9dVG7LGsQwq5zkVymjxyPsVd20nmuthVFgy4AA45NdsdUZMm061kklZ/O2pjueTXS+GzFauPMZpTnH4muWs32g7SSCThj2rp/DMmZFjAV2zncRTTC3c9QspAViMYGMcg9q6K1kAjEnRumK5LTDJIhX5c8EYNdNYbl4YfjVSWhki/IdyK2MZYf1rStvuCs+YjYoH94f1rQtvuCvNq/EdFP4SxRRRWZZ82WzfvV+tei+E2/drXnEH+tH1r0Twn/AKpcelY0PjPfzH+EjtrX7tWkqpafcFW1Neoz5iW489Khk4NSmoZOtStyWRtTaU0hpoQhHNIVpy07imWlcqstVbhtik+lX5KwvE10trp00m7B2mmh2PKviNqbXV+YEOVjP61w9xnGXyM9hWrqczTXMjluWYkmqEkImO4ydBRzamqWhSyFI9PSp4pAsm0Dgjiq8qbHI3ZqxaSbecAHoDWl7gkXAhZeu30qNo4zJlsECkjl2sfm/OiaZH+beB2FJ3K0CO6Rf3cYZeetLIVfL5IB7GqskmTkFfl9O9WNvmIN79R0FTe2ot9CGeXyyCrZweaqXU6PMGUYq+UgZdjcD1qjfQRRkGP06VLY7FW5KyModcn1NVrryljViDkHrU810yKUEWSB1NZ91dXDLjaqjpigT0GefG2OgP0qnPtmw21VP86meRXjHy5IFU5mXIyWHpVJkSN/4fX0lheTxhd0bDc3HTFdHqdvBfF9SaZvIiGdh6Zrh/C+qrY60hkTdFKPLYY6g13+pRRXkEVvp7xxRlvnjrnqrUuD0Pn/AMTpG2qXHkrhfMOKxeCjDnINdn8VIYbbWj9lUAEfMF9a4u3LOzq3A/nW9J7GE1a5csdc1CzXb5gkj6bW5q0ZtLvusYtpSOoGVzWLMhK7fl61KkQEfzKc4zXXG5ztLc6ax0W/h0Z5vt8CQFuMtzjNUpV0e3AaSeS7eM5dVHBJ96z0uJ1iCq2YyejHIHHpVdIgz7WYhWobYK25pza9FGD9gtorcYwDjLEVmXeq3t1w0jKAchRwAfpSxWnzlRg8cU5LXa+1gPeptNl3iigEkklJYnk85qYQKJO3vgVfEao0kZjByw6GnC2/ejbkZPQVSppEOqQpBEYANpHPLVDAsaylAATngGtKdBgkDavYY61U3FJBJtVm64x7da0sQpNlu3tvMhQKgy7EnnpTbqNo4A3zY6k4wKkiZMW6EMPlLZFWZGVwYpI2KgYWkSU403QRSbRwucGqEsCvPuHAPIFdI1ri1UMFxj/IrCkTy52XPOCStZtGibI0j272BK9wKk01ZFF7dAf6uPH50xfNWNgVxz071MskkOgvtT5p5jk+oFJLUq+hmJKfmYKeRVhS0loCRyDwatWNjHIgZw2Sw5HT6VLepHbo/wA3y87V9qpR7g5q+hVsbUtGzLKNoPrWmjw28QyoJIAweeaq28Km0UEhQecjtUdwsiuuWO0dCvOabWhDd5C3DNzhj83XiqsmcKxYliewq4cNJwcDHUjqap3GzztqbuvBHSs2XFFe45mRVHAPA9auQBQodcZHaq5yzq5YBV9uaf8AMF25A5zSKlsT5RoN/QhjgA0jNEpQKWwFy2fWjaY0IZQVIH51GWiY4Axz0q7aGaJf+WKFtpD9M1HcsREUyCoOAfSpZAN6oMEKM1BcdtrhgRnJ61SRSC0jIiLjd8x7elIkfzuxanReakW3awHUECnCH92S44IzWiRDepF1JPGMcCnQTS2r+ZEwV8cHuKjcNnjkY6j0oYfdXg8d6sY+DMkozuyTzjvU4bbEy/MO+DUdugAZ/wC7wAPepAVKnGencVaRlJ6lc4fHb3Nd98OcwaPqNyoYja24jjoK4ZmC7gODXaaGwtPAl/M0rqrI33R3q4aMzrXlC3c8ovJDJeyu2clyaapyMDpTJ33ys3qaEPFfPSleTPYa0LQHHFSwqOhyfao4gfL4PNWIF5H8quCuyWx1nB5lx7YNOtrbdIw27sHpU0CmO7iboGOKsLGYL+SHcQTzx610wpq5jKbu7EV5aKsS/wAJxnFR2duZIyVXcVNa10jz2wZ0A4waqaSFEskar82M10Kmua9jL2j5GSLa7rfGMtzxjtVOSzAPUYrfyoVMsFYE5AqlM8ciA7Ru6Aj1FaSgjKFWXQyjakbjhh6EU+xvL6xPmW9xIu3rV15ScqqYOOvvVZUA8xZOSRnA7Vk4LobKo2veNjTPGV9bxlbqGK4j3Z+Za17XW/Ct7MGvrAwEoQ2319a4ViSvlryM5pRGHT3HekqkkN0oPW1vQ9KXwzpd4ou9B1NASuVhd8MT6Vlay+qWds9teROgON6sOh9fpXF2009vIHhneNlPBBroLfxpqLqINQVbqNeCXHOK6aeLUVaRhPDyurO/ruZtleeTeBsbVznkV2th4lhRJDvDbQCWrDnuvC2oyLgS2hPbtmluPD1u9uz6deJOy9VVsHHriqpT191mdaEJpc6aGav4klmvGHlqyHGcjrWjYwWOs2ixMnlOMscdzXNX+m3dvbo5Vn3sdpxU2gX5tyyyFgQOOO9Uq8lL3hqhB0709LHXWmjaZHcpHLGHZlA/GofFVvb28G6OAcDgg9vWsMa1PNe/uY5JCD/D3p9y2pazaMqrsWIkvuOMit1Xi01Y55YeakpSkZ2k6gbS8DlxgHn2rT1TWZr+4RbZW+YBQSOo9azp9NtI7dXMwMmRlRyTWmdXSGyS2s7YK6D/AFjjJz3xXPGo4M6ZxhOzSJX0poJobvVpIY4thIUHk+5FYt/rEUM8n9mRsgdcFm/pVfU57i5lRppXkJ65P6VSdSSQT06Zrnr15PSOhtSor7TuV23TTDcSWJ6mvf8A4f2Dx2MVq7FYfLU7x24rwrTbZrrU4LdeDIwUfnX0H4SguJdNFjC+yWHhmPoK8x7XO6L1NZrpLGC7tI2Z4CrDc3uK+YbsKutTgY/1rc/jX0f4g1BLbwlqUD7QyRN83fd6180RNuvtxOSxrDqWzudBJXHowrrbaESBAWPHauS0CJmVV6kYrrrcyrggAnHOO1XDcmS0NrTJvLC7eDW/G3nLiTPPAx2rm9OCIFaQgNuwBXSWC+bIzAdB17V2Qs0Yu5fsIRs2n5gO+a3vDckcbO8hIC5xiudE5x5caBcKckdzWjo6SFVUvnODVBdvU9N0G8IiW6wSuduB1ruNPuYJxHuG3cvfrmvNvDfm7vLOQucnjiu70vy1KhfmYfpWkkrGfU3JNuwADo45/OtG2+4KzCGES7v74/rWnbfcFeZW+NnRD4SxRRRWRZ81x/60fWvQvCPMS156OJvxr0Dwh/q1rGj8Z9Bj/wCEjubT7lWl4FVbL7gq2Oleoz5iW4p6VDJ1qc1BJUolkZphpxprdKpEh0NIWoaoZTgGmkNDZ5QqlieK8z+IGqyXLNZwt8o+9zXd6rIy27kehrxPUryZr+fcc/OaZcdzOexkYk81WfT5AcjJx71Ye9mYHoAD0qsb2VmIPQGpsza6RXu7G4H3U59agS1vtv8AqwQPetNp5HU7jkelU3vJVkCp8ooSaE2iL7HqDLkxAA980h06+I4RcZq7bahOyFTjHanx3UrF1zgUe8xWiUG0653FmZFIHQU77BcgB/M+UVajLHEjHJB/OliupJSyHABNS02VoVzbMoBbJ96guIF3cszntjtV1925xuOAKRGKo6rxjvQMoy2KrDukOKzLqG2UFd249sVqzSPMwMh3DsKpPZxMxZuaaFIyLlYT93OegAqsIQ8JLRnOeCankk8uTCr6nrVWeaWQqN+B6CmiBluqW11DcbQdjgkV6JbJYvbS31nJmZ14BPAz6V51cR7YmfcScV3nhrT4rvQ7KRmZGVMnb/Fj1qJ7FQepxnxG0aKPR/tEu1btQWPOdwNeURhhP8w6ivdPEcEWqNfJcLwiYXHavELgeXqMidQrEU6D6EVUV5PmftntinoMjocA/MTUbfe44PrU/wAoUYU5Y8813ROKRYVYvJztJOePpTorcySAgBQBzkd6ktWYKq8dTg46VaJBJyMqTgitDNFUrsfCgMSeo7CmTbGZj1JPXHFWbraJolVQoLYNV5GIeaM4IHSmhj4YF8tmfPBPApkq/vE5O5gcn8KsGNWgTgjI55pZF8uXC9FUmmSQMqlM7idvQMOtVHhLYbbuA+9t96vX7H7p5AzVVJCJWjXgDuKdhomEaiVupURfKwPTNTGMBFK7iQQQvr7Utyp89lDY+ZVzj2zUtiN1w0bc5xk/SpAW7kkFp12A8kE1nXEMf+uUbiw5q/r6Db5a8AH8zWfF82nKWPQ4HtUtDRVuXH2XKA7yT1FXNbWS30zTbVcZEQaQZ6E1QmBaaOPcdrMo/OrviAmTWnjb7iKFA+lZpG2mgyyuXwmEwFB6cn61BeNhlVh16k9KnihCW0s0bFSOw9M1TvZHa7C56AVpsTFXehqwmJbTnO5iOB0qv5+yRowhKZ4NI8jGSJc4Gegp0ZAkC7c5ySaTISIM5kYLw2efQVArKimQqSCcZ7Zq0Nyu4VsDGcYqhI27cAMcmsmjWOo7b50ZkY5+boPSpkYevzYHBqpCXCZ3n3HrVsAspPAB4xigqS1FaR5ODGAATio1jbzAT16inxDBkQEgAUkUjrORwdo4yKaJ2HOYxcsQzEkY4qs6j7SCpDAcEU6TKz8HnsfSmoN06k+vOKtAtNS1Mzpbhcsoxt6/nTLjcFVTyCOuetGoE+dtBPXvUKNvbn0rREJaXEHB+QdeDz0pJMCQE8jFLHxg+pxS4AkPsKsfUdD/AK0HomeTVpdoB+fJPT3qJOdig4HNSIASi47nmtFsZTd2RnlmOO/euy1IeT8L32y434BGOuTXFuxL4PU85rsPGe6P4dW8Ib5TIp6e1EnaLZLXvwXmjydh81CHBpWHzmkHWvnT1y3A3ynpV215cKOtZ0H3qu22c/jW9J+8Zy2L08bRvASp++OTVrVZDa6oHKH5l5NQTsyxoue+cmrXig7rm3fAG+NSR74rsWhzrVq/mWhq0DRmFUJ6ZOO1ZStJHebjxnINadnp8QCMGIJGTVa9ULcr3IbGa3SZlGUb2Qs/nMgLMAcZB+lUQrmbeWJxzXQpCjWsTEA7sjkelZnkogy3zZ6e1Nq5MJ2K37wAPuLMG/nUl0zM8bFQFIxn1NXbKJZEfsFXcOPSmX4wrDg4YY4pWKU7szRFhgcjk4xipYoQVkjZdrdRj0qTapZWYZ4AqQqBdKV438fSp5R89yhJFtH16USwrvHfNWp4VUyAZ4anTKoYRFQcDr39aTimUqmqM97YpJzjIOKZGZYnBikZT0yDitK5jWEJJ98yLk57GolVTMRgY3Z6Vn7O+xoqmg611DULRl/el15wrcir2nahDK4W6tBvbI3DgGnNGjKp2gYIxUsltG+0AbWXoR+dbxptdTnlOLWxXfUEtyFs7byTn7xPNMN1NdOFkmZN55A4FGox7WLsdxzu9OtKigzZ7YBA9KtoV1a4WUO64ZPvEZwD61Z2IgU/xHue1S20CiV5NxJY4+lLc/LJtGOTxx0qbk3bZnFSykADhzzjiqs8QUnI9q1D8skm35cDd+VVbyNBbltvzEjmsKmxtF2KOlRTf21arB/rPMG3Fe/6Hc3LWA8mMtL/AB7eoxXhWjTG212ynVQWWQcete+Wcn2e18yFQrS43Ee9cU9mdkHsUPiGLV/AV2YF2XIXLH+8O9fO1sv+nKD0717/APFFP7N8HySQksZVw273718/w5+2Lz1IrnRp0PRPD6r9mVhk9sAda7TTo1aEAY3EDNcn4UGYNvQV2VkoSLePvCqhuJvQtfY1j2SttIz071qWchX7oO08Y9qxo2Mg5JHzCtqxOXwRwortgTLYthWScFOSe1aGmMYrhCCXYHJA7VnozNNwcGrulSHOV+Xn860sZ3O50e+dLyMzNtTGCR713dhdJG8YQ7jkH6ivM9NO54j6np9K9H0rZ5SMYwT61a2Jmlc6jfvQcY+cH9DWrbfcFZMUm6BRtA+YdPxrWtvuCvLrfGzan8JYooorIs//2Q=="/>
          <p:cNvSpPr>
            <a:spLocks noChangeAspect="1" noChangeArrowheads="1"/>
          </p:cNvSpPr>
          <p:nvPr/>
        </p:nvSpPr>
        <p:spPr bwMode="auto">
          <a:xfrm>
            <a:off x="0" y="0"/>
            <a:ext cx="2426584" cy="24265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F1D387EA-90EA-1E4F-9847-7FB5C54038DD}"/>
              </a:ext>
            </a:extLst>
          </p:cNvPr>
          <p:cNvPicPr>
            <a:picLocks noChangeAspect="1"/>
          </p:cNvPicPr>
          <p:nvPr/>
        </p:nvPicPr>
        <p:blipFill>
          <a:blip r:embed="rId2"/>
          <a:stretch>
            <a:fillRect/>
          </a:stretch>
        </p:blipFill>
        <p:spPr>
          <a:xfrm>
            <a:off x="874443" y="2206681"/>
            <a:ext cx="3544343" cy="472579"/>
          </a:xfrm>
          <a:prstGeom prst="rect">
            <a:avLst/>
          </a:prstGeom>
        </p:spPr>
      </p:pic>
    </p:spTree>
    <p:extLst>
      <p:ext uri="{BB962C8B-B14F-4D97-AF65-F5344CB8AC3E}">
        <p14:creationId xmlns:p14="http://schemas.microsoft.com/office/powerpoint/2010/main" val="130915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AF6797-1C32-44ED-A7B6-B7CF67BE2A44}"/>
              </a:ext>
            </a:extLst>
          </p:cNvPr>
          <p:cNvPicPr>
            <a:picLocks noChangeAspect="1"/>
          </p:cNvPicPr>
          <p:nvPr/>
        </p:nvPicPr>
        <p:blipFill>
          <a:blip r:embed="rId2"/>
          <a:stretch>
            <a:fillRect/>
          </a:stretch>
        </p:blipFill>
        <p:spPr>
          <a:xfrm>
            <a:off x="9544692" y="3155202"/>
            <a:ext cx="2436639" cy="1621473"/>
          </a:xfrm>
          <a:prstGeom prst="rect">
            <a:avLst/>
          </a:prstGeom>
          <a:effectLst>
            <a:glow>
              <a:schemeClr val="accent1"/>
            </a:glow>
            <a:outerShdw blurRad="50800" dist="50800" dir="5400000" algn="ctr" rotWithShape="0">
              <a:srgbClr val="000000"/>
            </a:outerShdw>
          </a:effectLst>
        </p:spPr>
      </p:pic>
      <p:sp>
        <p:nvSpPr>
          <p:cNvPr id="5" name="Rectangle: Rounded Corners 4">
            <a:extLst>
              <a:ext uri="{FF2B5EF4-FFF2-40B4-BE49-F238E27FC236}">
                <a16:creationId xmlns:a16="http://schemas.microsoft.com/office/drawing/2014/main" id="{F53D8566-1D4B-4AC5-8E83-EE628F7FC86D}"/>
              </a:ext>
            </a:extLst>
          </p:cNvPr>
          <p:cNvSpPr/>
          <p:nvPr/>
        </p:nvSpPr>
        <p:spPr>
          <a:xfrm>
            <a:off x="2950478" y="5688419"/>
            <a:ext cx="4099225" cy="808075"/>
          </a:xfrm>
          <a:prstGeom prst="roundRect">
            <a:avLst/>
          </a:prstGeom>
          <a:solidFill>
            <a:srgbClr val="1C99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a:ea typeface="+mn-ea"/>
                <a:cs typeface="+mn-cs"/>
              </a:rPr>
              <a:t>Alphabetic Principles</a:t>
            </a:r>
          </a:p>
        </p:txBody>
      </p:sp>
      <p:sp>
        <p:nvSpPr>
          <p:cNvPr id="7" name="Rectangle: Rounded Corners 6">
            <a:extLst>
              <a:ext uri="{FF2B5EF4-FFF2-40B4-BE49-F238E27FC236}">
                <a16:creationId xmlns:a16="http://schemas.microsoft.com/office/drawing/2014/main" id="{DEF64F84-6C6E-41EA-813C-C2A27E6E725C}"/>
              </a:ext>
            </a:extLst>
          </p:cNvPr>
          <p:cNvSpPr/>
          <p:nvPr/>
        </p:nvSpPr>
        <p:spPr>
          <a:xfrm>
            <a:off x="2950478" y="4761759"/>
            <a:ext cx="4099225" cy="8080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a:ea typeface="+mn-ea"/>
                <a:cs typeface="+mn-cs"/>
              </a:rPr>
              <a:t>Phonemic Awareness</a:t>
            </a:r>
          </a:p>
        </p:txBody>
      </p:sp>
      <p:sp>
        <p:nvSpPr>
          <p:cNvPr id="8" name="Rectangle: Rounded Corners 7">
            <a:extLst>
              <a:ext uri="{FF2B5EF4-FFF2-40B4-BE49-F238E27FC236}">
                <a16:creationId xmlns:a16="http://schemas.microsoft.com/office/drawing/2014/main" id="{46DC25A2-7CB7-4CE1-904F-CCA2444905CC}"/>
              </a:ext>
            </a:extLst>
          </p:cNvPr>
          <p:cNvSpPr/>
          <p:nvPr/>
        </p:nvSpPr>
        <p:spPr>
          <a:xfrm>
            <a:off x="2950478" y="3873577"/>
            <a:ext cx="4099225" cy="8080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a:ea typeface="+mn-ea"/>
                <a:cs typeface="+mn-cs"/>
              </a:rPr>
              <a:t>Phonics</a:t>
            </a:r>
          </a:p>
        </p:txBody>
      </p:sp>
      <p:sp>
        <p:nvSpPr>
          <p:cNvPr id="9" name="Rectangle: Rounded Corners 8">
            <a:extLst>
              <a:ext uri="{FF2B5EF4-FFF2-40B4-BE49-F238E27FC236}">
                <a16:creationId xmlns:a16="http://schemas.microsoft.com/office/drawing/2014/main" id="{0895D11D-D575-41FA-BF0F-89A1F1F3B7AB}"/>
              </a:ext>
            </a:extLst>
          </p:cNvPr>
          <p:cNvSpPr/>
          <p:nvPr/>
        </p:nvSpPr>
        <p:spPr>
          <a:xfrm>
            <a:off x="2950478" y="2895959"/>
            <a:ext cx="4099225" cy="808075"/>
          </a:xfrm>
          <a:prstGeom prst="round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a:ea typeface="+mn-ea"/>
                <a:cs typeface="+mn-cs"/>
              </a:rPr>
              <a:t>Fluency</a:t>
            </a:r>
          </a:p>
        </p:txBody>
      </p:sp>
      <p:sp>
        <p:nvSpPr>
          <p:cNvPr id="10" name="Rectangle: Rounded Corners 9">
            <a:extLst>
              <a:ext uri="{FF2B5EF4-FFF2-40B4-BE49-F238E27FC236}">
                <a16:creationId xmlns:a16="http://schemas.microsoft.com/office/drawing/2014/main" id="{4BA2C989-73F4-4A75-AF54-3A9682DEBEE0}"/>
              </a:ext>
            </a:extLst>
          </p:cNvPr>
          <p:cNvSpPr/>
          <p:nvPr/>
        </p:nvSpPr>
        <p:spPr>
          <a:xfrm>
            <a:off x="2950478" y="1986645"/>
            <a:ext cx="4099225" cy="80807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a:ea typeface="+mn-ea"/>
                <a:cs typeface="+mn-cs"/>
              </a:rPr>
              <a:t>Vocabulary Development</a:t>
            </a:r>
          </a:p>
        </p:txBody>
      </p:sp>
      <p:sp>
        <p:nvSpPr>
          <p:cNvPr id="11" name="Rectangle: Rounded Corners 10">
            <a:extLst>
              <a:ext uri="{FF2B5EF4-FFF2-40B4-BE49-F238E27FC236}">
                <a16:creationId xmlns:a16="http://schemas.microsoft.com/office/drawing/2014/main" id="{A184C5D6-DFAD-47E8-A12B-477B14B3DC29}"/>
              </a:ext>
            </a:extLst>
          </p:cNvPr>
          <p:cNvSpPr/>
          <p:nvPr/>
        </p:nvSpPr>
        <p:spPr>
          <a:xfrm>
            <a:off x="2950478" y="1077331"/>
            <a:ext cx="4099225" cy="8080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a:ea typeface="+mn-ea"/>
                <a:cs typeface="+mn-cs"/>
              </a:rPr>
              <a:t>Sight Words</a:t>
            </a:r>
          </a:p>
        </p:txBody>
      </p:sp>
      <p:sp>
        <p:nvSpPr>
          <p:cNvPr id="17" name="Oval 16">
            <a:extLst>
              <a:ext uri="{FF2B5EF4-FFF2-40B4-BE49-F238E27FC236}">
                <a16:creationId xmlns:a16="http://schemas.microsoft.com/office/drawing/2014/main" id="{C14B31EF-78AA-4AF0-B532-19530D78762D}"/>
              </a:ext>
            </a:extLst>
          </p:cNvPr>
          <p:cNvSpPr/>
          <p:nvPr/>
        </p:nvSpPr>
        <p:spPr>
          <a:xfrm rot="621809">
            <a:off x="7246903" y="4733300"/>
            <a:ext cx="3076574" cy="167306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entury Gothic"/>
                <a:ea typeface="+mn-ea"/>
                <a:cs typeface="+mn-cs"/>
              </a:rPr>
              <a:t>Learning to read so they can read to LEARN</a:t>
            </a:r>
          </a:p>
        </p:txBody>
      </p:sp>
      <p:sp>
        <p:nvSpPr>
          <p:cNvPr id="14" name="TextBox 13">
            <a:extLst>
              <a:ext uri="{FF2B5EF4-FFF2-40B4-BE49-F238E27FC236}">
                <a16:creationId xmlns:a16="http://schemas.microsoft.com/office/drawing/2014/main" id="{7E4696BC-D11D-4ED5-82B4-E65DE1776712}"/>
              </a:ext>
            </a:extLst>
          </p:cNvPr>
          <p:cNvSpPr txBox="1"/>
          <p:nvPr/>
        </p:nvSpPr>
        <p:spPr>
          <a:xfrm>
            <a:off x="3801368" y="334589"/>
            <a:ext cx="7346093" cy="52322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effectLst/>
                <a:uLnTx/>
                <a:uFillTx/>
                <a:latin typeface="Montserrat"/>
              </a:rPr>
              <a:t>Step-by-Step Foundational Literacy Skill Building</a:t>
            </a:r>
          </a:p>
        </p:txBody>
      </p:sp>
      <p:sp>
        <p:nvSpPr>
          <p:cNvPr id="6" name="Arrow: Right 5">
            <a:extLst>
              <a:ext uri="{FF2B5EF4-FFF2-40B4-BE49-F238E27FC236}">
                <a16:creationId xmlns:a16="http://schemas.microsoft.com/office/drawing/2014/main" id="{CB3458F7-7AFB-45CA-B1F3-BEC3B47947F0}"/>
              </a:ext>
            </a:extLst>
          </p:cNvPr>
          <p:cNvSpPr/>
          <p:nvPr/>
        </p:nvSpPr>
        <p:spPr>
          <a:xfrm rot="1095755">
            <a:off x="7202427" y="1439090"/>
            <a:ext cx="597719" cy="4656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entury Gothic"/>
              <a:ea typeface="+mn-ea"/>
              <a:cs typeface="+mn-cs"/>
            </a:endParaRPr>
          </a:p>
        </p:txBody>
      </p:sp>
      <p:sp>
        <p:nvSpPr>
          <p:cNvPr id="18" name="Arrow: Right 17">
            <a:extLst>
              <a:ext uri="{FF2B5EF4-FFF2-40B4-BE49-F238E27FC236}">
                <a16:creationId xmlns:a16="http://schemas.microsoft.com/office/drawing/2014/main" id="{BFC0022B-927B-4968-A554-F6396683E8AD}"/>
              </a:ext>
            </a:extLst>
          </p:cNvPr>
          <p:cNvSpPr/>
          <p:nvPr/>
        </p:nvSpPr>
        <p:spPr>
          <a:xfrm>
            <a:off x="7182694" y="2172828"/>
            <a:ext cx="631134" cy="50404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9" name="Arrow: Right 18">
            <a:extLst>
              <a:ext uri="{FF2B5EF4-FFF2-40B4-BE49-F238E27FC236}">
                <a16:creationId xmlns:a16="http://schemas.microsoft.com/office/drawing/2014/main" id="{514D129D-FBB9-4CCC-91EB-0085B73A4101}"/>
              </a:ext>
            </a:extLst>
          </p:cNvPr>
          <p:cNvSpPr/>
          <p:nvPr/>
        </p:nvSpPr>
        <p:spPr>
          <a:xfrm rot="20385192">
            <a:off x="7191266" y="2930713"/>
            <a:ext cx="600552" cy="49000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2" name="TextBox 11">
            <a:extLst>
              <a:ext uri="{FF2B5EF4-FFF2-40B4-BE49-F238E27FC236}">
                <a16:creationId xmlns:a16="http://schemas.microsoft.com/office/drawing/2014/main" id="{A28DF03D-061F-4728-8C17-FD0317263635}"/>
              </a:ext>
            </a:extLst>
          </p:cNvPr>
          <p:cNvSpPr txBox="1"/>
          <p:nvPr/>
        </p:nvSpPr>
        <p:spPr>
          <a:xfrm>
            <a:off x="7813828" y="1548036"/>
            <a:ext cx="464391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Century Gothic"/>
                <a:ea typeface="+mn-ea"/>
                <a:cs typeface="+mn-cs"/>
              </a:rPr>
              <a:t>Transition to comprehension via:</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entury Gothic"/>
                <a:ea typeface="+mn-ea"/>
                <a:cs typeface="+mn-cs"/>
              </a:rPr>
              <a:t>authentic literature </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entury Gothic"/>
                <a:ea typeface="+mn-ea"/>
                <a:cs typeface="+mn-cs"/>
              </a:rPr>
              <a:t>science texts (life, earth, and physical sciences)</a:t>
            </a:r>
          </a:p>
        </p:txBody>
      </p:sp>
      <p:sp>
        <p:nvSpPr>
          <p:cNvPr id="20" name="Google Shape;295;p32">
            <a:hlinkClick r:id="" action="ppaction://hlinkshowjump?jump=nextslide"/>
            <a:extLst>
              <a:ext uri="{FF2B5EF4-FFF2-40B4-BE49-F238E27FC236}">
                <a16:creationId xmlns:a16="http://schemas.microsoft.com/office/drawing/2014/main" id="{39E6E5D3-9167-46E2-AC23-18AB656E12F9}"/>
              </a:ext>
            </a:extLst>
          </p:cNvPr>
          <p:cNvSpPr/>
          <p:nvPr/>
        </p:nvSpPr>
        <p:spPr>
          <a:xfrm>
            <a:off x="410737" y="2524539"/>
            <a:ext cx="2425619"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600" b="1" dirty="0">
                <a:solidFill>
                  <a:srgbClr val="21B9A2"/>
                </a:solidFill>
                <a:latin typeface="Calibri"/>
                <a:ea typeface="Calibri"/>
                <a:cs typeface="Calibri"/>
                <a:sym typeface="Calibri"/>
              </a:rPr>
              <a:t>Personalized Practice</a:t>
            </a:r>
            <a:endParaRPr sz="1600" b="1" dirty="0">
              <a:solidFill>
                <a:srgbClr val="21B9A2"/>
              </a:solidFill>
              <a:latin typeface="Calibri"/>
              <a:ea typeface="Calibri"/>
              <a:cs typeface="Calibri"/>
              <a:sym typeface="Calibri"/>
            </a:endParaRPr>
          </a:p>
        </p:txBody>
      </p:sp>
      <p:sp>
        <p:nvSpPr>
          <p:cNvPr id="21" name="Google Shape;295;p32">
            <a:hlinkClick r:id="" action="ppaction://hlinkshowjump?jump=nextslide"/>
            <a:extLst>
              <a:ext uri="{FF2B5EF4-FFF2-40B4-BE49-F238E27FC236}">
                <a16:creationId xmlns:a16="http://schemas.microsoft.com/office/drawing/2014/main" id="{2500E0A2-3085-4951-BA81-5CCA65709235}"/>
              </a:ext>
            </a:extLst>
          </p:cNvPr>
          <p:cNvSpPr/>
          <p:nvPr/>
        </p:nvSpPr>
        <p:spPr>
          <a:xfrm>
            <a:off x="410737" y="3362739"/>
            <a:ext cx="2425619"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600" b="1" dirty="0">
                <a:solidFill>
                  <a:srgbClr val="21B9A2"/>
                </a:solidFill>
                <a:latin typeface="Calibri"/>
                <a:ea typeface="Calibri"/>
                <a:cs typeface="Calibri"/>
                <a:sym typeface="Calibri"/>
              </a:rPr>
              <a:t>Game-Based Engagement</a:t>
            </a:r>
            <a:endParaRPr sz="1600" b="1" dirty="0">
              <a:solidFill>
                <a:srgbClr val="21B9A2"/>
              </a:solidFill>
              <a:latin typeface="Calibri"/>
              <a:ea typeface="Calibri"/>
              <a:cs typeface="Calibri"/>
              <a:sym typeface="Calibri"/>
            </a:endParaRPr>
          </a:p>
        </p:txBody>
      </p:sp>
      <p:sp>
        <p:nvSpPr>
          <p:cNvPr id="22" name="Google Shape;293;p32">
            <a:extLst>
              <a:ext uri="{FF2B5EF4-FFF2-40B4-BE49-F238E27FC236}">
                <a16:creationId xmlns:a16="http://schemas.microsoft.com/office/drawing/2014/main" id="{FD124D74-F8AE-470E-A369-3B37B2D43A01}"/>
              </a:ext>
            </a:extLst>
          </p:cNvPr>
          <p:cNvSpPr/>
          <p:nvPr/>
        </p:nvSpPr>
        <p:spPr>
          <a:xfrm>
            <a:off x="355873" y="4241508"/>
            <a:ext cx="2522796"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600" b="1" dirty="0">
                <a:solidFill>
                  <a:srgbClr val="21B9A2"/>
                </a:solidFill>
                <a:latin typeface="Calibri"/>
                <a:ea typeface="Calibri"/>
                <a:cs typeface="Calibri"/>
                <a:sym typeface="Calibri"/>
              </a:rPr>
              <a:t>Mastery of Foundational Skills</a:t>
            </a:r>
            <a:endParaRPr sz="1600" b="1" dirty="0">
              <a:solidFill>
                <a:srgbClr val="21B9A2"/>
              </a:solidFill>
              <a:latin typeface="Calibri"/>
              <a:ea typeface="Calibri"/>
              <a:cs typeface="Calibri"/>
              <a:sym typeface="Calibri"/>
            </a:endParaRPr>
          </a:p>
        </p:txBody>
      </p:sp>
    </p:spTree>
    <p:extLst>
      <p:ext uri="{BB962C8B-B14F-4D97-AF65-F5344CB8AC3E}">
        <p14:creationId xmlns:p14="http://schemas.microsoft.com/office/powerpoint/2010/main" val="36324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7" grpId="0" animBg="1"/>
      <p:bldP spid="6" grpId="0" animBg="1"/>
      <p:bldP spid="18" grpId="0" animBg="1"/>
      <p:bldP spid="19"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Montserrat"/>
              </a:rPr>
              <a:t>Smarty Ants Scope &amp; Sequence</a:t>
            </a:r>
          </a:p>
        </p:txBody>
      </p:sp>
      <p:sp>
        <p:nvSpPr>
          <p:cNvPr id="3" name="Slide Number Placeholder 2"/>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9E288D-9F5D-1646-8557-47B9B38E0EA8}" type="slidenum">
              <a:rPr lang="en-US" smtClean="0"/>
              <a:pPr/>
              <a:t>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54201238"/>
              </p:ext>
            </p:extLst>
          </p:nvPr>
        </p:nvGraphicFramePr>
        <p:xfrm>
          <a:off x="3172812" y="1143110"/>
          <a:ext cx="8663315" cy="4876800"/>
        </p:xfrm>
        <a:graphic>
          <a:graphicData uri="http://schemas.openxmlformats.org/drawingml/2006/table">
            <a:tbl>
              <a:tblPr firstRow="1" bandRow="1">
                <a:tableStyleId>{5940675A-B579-460E-94D1-54222C63F5DA}</a:tableStyleId>
              </a:tblPr>
              <a:tblGrid>
                <a:gridCol w="1411268">
                  <a:extLst>
                    <a:ext uri="{9D8B030D-6E8A-4147-A177-3AD203B41FA5}">
                      <a16:colId xmlns:a16="http://schemas.microsoft.com/office/drawing/2014/main" val="20000"/>
                    </a:ext>
                  </a:extLst>
                </a:gridCol>
                <a:gridCol w="813700">
                  <a:extLst>
                    <a:ext uri="{9D8B030D-6E8A-4147-A177-3AD203B41FA5}">
                      <a16:colId xmlns:a16="http://schemas.microsoft.com/office/drawing/2014/main" val="20001"/>
                    </a:ext>
                  </a:extLst>
                </a:gridCol>
                <a:gridCol w="1074693">
                  <a:extLst>
                    <a:ext uri="{9D8B030D-6E8A-4147-A177-3AD203B41FA5}">
                      <a16:colId xmlns:a16="http://schemas.microsoft.com/office/drawing/2014/main" val="20002"/>
                    </a:ext>
                  </a:extLst>
                </a:gridCol>
                <a:gridCol w="5363654">
                  <a:extLst>
                    <a:ext uri="{9D8B030D-6E8A-4147-A177-3AD203B41FA5}">
                      <a16:colId xmlns:a16="http://schemas.microsoft.com/office/drawing/2014/main" val="20003"/>
                    </a:ext>
                  </a:extLst>
                </a:gridCol>
              </a:tblGrid>
              <a:tr h="274976">
                <a:tc>
                  <a:txBody>
                    <a:bodyPr/>
                    <a:lstStyle/>
                    <a:p>
                      <a:pPr algn="ctr"/>
                      <a:r>
                        <a:rPr lang="en-US" sz="1400" b="1" dirty="0">
                          <a:latin typeface="Arial" panose="020B0604020202020204" pitchFamily="34" charset="0"/>
                          <a:cs typeface="Arial" panose="020B0604020202020204" pitchFamily="34" charset="0"/>
                        </a:rPr>
                        <a:t>Grade</a:t>
                      </a:r>
                    </a:p>
                  </a:txBody>
                  <a:tcPr/>
                </a:tc>
                <a:tc>
                  <a:txBody>
                    <a:bodyPr/>
                    <a:lstStyle/>
                    <a:p>
                      <a:pPr algn="ctr"/>
                      <a:r>
                        <a:rPr lang="en-US" sz="1400" b="1" dirty="0">
                          <a:latin typeface="Arial" panose="020B0604020202020204" pitchFamily="34" charset="0"/>
                          <a:cs typeface="Arial" panose="020B0604020202020204" pitchFamily="34" charset="0"/>
                        </a:rPr>
                        <a:t>Levels</a:t>
                      </a:r>
                    </a:p>
                  </a:txBody>
                  <a:tcPr/>
                </a:tc>
                <a:tc>
                  <a:txBody>
                    <a:bodyPr/>
                    <a:lstStyle/>
                    <a:p>
                      <a:pPr algn="ctr"/>
                      <a:r>
                        <a:rPr lang="en-US" sz="1400" b="1" dirty="0">
                          <a:latin typeface="Arial" panose="020B0604020202020204" pitchFamily="34" charset="0"/>
                          <a:cs typeface="Arial" panose="020B0604020202020204" pitchFamily="34" charset="0"/>
                        </a:rPr>
                        <a:t>Lessons</a:t>
                      </a:r>
                    </a:p>
                  </a:txBody>
                  <a:tcPr/>
                </a:tc>
                <a:tc>
                  <a:txBody>
                    <a:bodyPr/>
                    <a:lstStyle/>
                    <a:p>
                      <a:pPr algn="ctr"/>
                      <a:r>
                        <a:rPr lang="en-US" sz="1400" b="1" dirty="0">
                          <a:latin typeface="Arial" panose="020B0604020202020204" pitchFamily="34" charset="0"/>
                          <a:cs typeface="Arial" panose="020B0604020202020204" pitchFamily="34" charset="0"/>
                        </a:rPr>
                        <a:t>Lesson Content</a:t>
                      </a:r>
                    </a:p>
                  </a:txBody>
                  <a:tcPr/>
                </a:tc>
                <a:extLst>
                  <a:ext uri="{0D108BD9-81ED-4DB2-BD59-A6C34878D82A}">
                    <a16:rowId xmlns:a16="http://schemas.microsoft.com/office/drawing/2014/main" val="10000"/>
                  </a:ext>
                </a:extLst>
              </a:tr>
              <a:tr h="412464">
                <a:tc>
                  <a:txBody>
                    <a:bodyPr/>
                    <a:lstStyle/>
                    <a:p>
                      <a:pPr algn="l"/>
                      <a:r>
                        <a:rPr lang="en-US" sz="1200" b="1" dirty="0">
                          <a:latin typeface="Arial" panose="020B0604020202020204" pitchFamily="34" charset="0"/>
                          <a:cs typeface="Arial" panose="020B0604020202020204" pitchFamily="34" charset="0"/>
                        </a:rPr>
                        <a:t>PreK</a:t>
                      </a:r>
                    </a:p>
                  </a:txBody>
                  <a:tcPr>
                    <a:solidFill>
                      <a:srgbClr val="99CCFF"/>
                    </a:solidFill>
                  </a:tcPr>
                </a:tc>
                <a:tc>
                  <a:txBody>
                    <a:bodyPr/>
                    <a:lstStyle/>
                    <a:p>
                      <a:pPr algn="l"/>
                      <a:r>
                        <a:rPr lang="en-US" sz="1200" b="1" dirty="0">
                          <a:latin typeface="Arial" panose="020B0604020202020204" pitchFamily="34" charset="0"/>
                          <a:cs typeface="Arial" panose="020B0604020202020204" pitchFamily="34" charset="0"/>
                        </a:rPr>
                        <a:t>1-2</a:t>
                      </a:r>
                    </a:p>
                  </a:txBody>
                  <a:tcPr>
                    <a:solidFill>
                      <a:srgbClr val="99CCFF"/>
                    </a:solidFill>
                  </a:tcPr>
                </a:tc>
                <a:tc>
                  <a:txBody>
                    <a:bodyPr/>
                    <a:lstStyle/>
                    <a:p>
                      <a:pPr algn="l"/>
                      <a:r>
                        <a:rPr lang="en-US" sz="1200" b="1" dirty="0">
                          <a:latin typeface="Arial" panose="020B0604020202020204" pitchFamily="34" charset="0"/>
                          <a:cs typeface="Arial" panose="020B0604020202020204" pitchFamily="34" charset="0"/>
                        </a:rPr>
                        <a:t>19 lessons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#1ABC-2</a:t>
                      </a:r>
                    </a:p>
                  </a:txBody>
                  <a:tcPr>
                    <a:solidFill>
                      <a:srgbClr val="99CCFF"/>
                    </a:solidFill>
                  </a:tcPr>
                </a:tc>
                <a:tc>
                  <a:txBody>
                    <a:bodyPr/>
                    <a:lstStyle/>
                    <a:p>
                      <a:pPr marL="171450" indent="-171450" algn="l">
                        <a:buFont typeface="Arial" panose="020B0604020202020204" pitchFamily="34" charset="0"/>
                        <a:buChar char="•"/>
                      </a:pPr>
                      <a:r>
                        <a:rPr lang="en-US" sz="1200" b="1" dirty="0">
                          <a:latin typeface="Arial" panose="020B0604020202020204" pitchFamily="34" charset="0"/>
                          <a:cs typeface="Arial" panose="020B0604020202020204" pitchFamily="34" charset="0"/>
                        </a:rPr>
                        <a:t>Upper &amp;</a:t>
                      </a:r>
                      <a:r>
                        <a:rPr lang="en-US" sz="1200" b="1" baseline="0" dirty="0">
                          <a:latin typeface="Arial" panose="020B0604020202020204" pitchFamily="34" charset="0"/>
                          <a:cs typeface="Arial" panose="020B0604020202020204" pitchFamily="34" charset="0"/>
                        </a:rPr>
                        <a:t> Lower-case letter names</a:t>
                      </a:r>
                    </a:p>
                    <a:p>
                      <a:pPr marL="171450" indent="-171450" algn="l">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Simple Word Building</a:t>
                      </a:r>
                      <a:endParaRPr lang="en-US" sz="1200" b="1" dirty="0">
                        <a:latin typeface="Arial" panose="020B0604020202020204" pitchFamily="34" charset="0"/>
                        <a:cs typeface="Arial" panose="020B0604020202020204" pitchFamily="34" charset="0"/>
                      </a:endParaRPr>
                    </a:p>
                  </a:txBody>
                  <a:tcPr>
                    <a:solidFill>
                      <a:srgbClr val="99CCFF"/>
                    </a:solidFill>
                  </a:tcPr>
                </a:tc>
                <a:extLst>
                  <a:ext uri="{0D108BD9-81ED-4DB2-BD59-A6C34878D82A}">
                    <a16:rowId xmlns:a16="http://schemas.microsoft.com/office/drawing/2014/main" val="10001"/>
                  </a:ext>
                </a:extLst>
              </a:tr>
              <a:tr h="907422">
                <a:tc>
                  <a:txBody>
                    <a:bodyPr/>
                    <a:lstStyle/>
                    <a:p>
                      <a:pPr algn="l"/>
                      <a:r>
                        <a:rPr lang="en-US" sz="1200" b="1" dirty="0">
                          <a:latin typeface="Arial" panose="020B0604020202020204" pitchFamily="34" charset="0"/>
                          <a:cs typeface="Arial" panose="020B0604020202020204" pitchFamily="34" charset="0"/>
                        </a:rPr>
                        <a:t>Kinder</a:t>
                      </a:r>
                    </a:p>
                  </a:txBody>
                  <a:tcPr>
                    <a:solidFill>
                      <a:srgbClr val="FF99CC"/>
                    </a:solidFill>
                  </a:tcPr>
                </a:tc>
                <a:tc>
                  <a:txBody>
                    <a:bodyPr/>
                    <a:lstStyle/>
                    <a:p>
                      <a:pPr algn="l"/>
                      <a:r>
                        <a:rPr lang="en-US" sz="1200" b="1" dirty="0">
                          <a:latin typeface="Arial" panose="020B0604020202020204" pitchFamily="34" charset="0"/>
                          <a:cs typeface="Arial" panose="020B0604020202020204" pitchFamily="34" charset="0"/>
                        </a:rPr>
                        <a:t>3-6</a:t>
                      </a:r>
                    </a:p>
                  </a:txBody>
                  <a:tcPr>
                    <a:solidFill>
                      <a:srgbClr val="FF99CC"/>
                    </a:solidFill>
                  </a:tcPr>
                </a:tc>
                <a:tc>
                  <a:txBody>
                    <a:bodyPr/>
                    <a:lstStyle/>
                    <a:p>
                      <a:pPr algn="l"/>
                      <a:r>
                        <a:rPr lang="en-US" sz="1200" b="1" dirty="0">
                          <a:latin typeface="Arial" panose="020B0604020202020204" pitchFamily="34" charset="0"/>
                          <a:cs typeface="Arial" panose="020B0604020202020204" pitchFamily="34" charset="0"/>
                        </a:rPr>
                        <a:t>36 lessons </a:t>
                      </a:r>
                    </a:p>
                    <a:p>
                      <a:pPr algn="l"/>
                      <a:r>
                        <a:rPr lang="en-US" sz="1200" b="1" dirty="0">
                          <a:latin typeface="Arial" panose="020B0604020202020204" pitchFamily="34" charset="0"/>
                          <a:cs typeface="Arial" panose="020B0604020202020204" pitchFamily="34" charset="0"/>
                        </a:rPr>
                        <a:t>#3-39</a:t>
                      </a:r>
                    </a:p>
                  </a:txBody>
                  <a:tcPr>
                    <a:solidFill>
                      <a:srgbClr val="FF99CC"/>
                    </a:solidFill>
                  </a:tcPr>
                </a:tc>
                <a:tc>
                  <a:txBody>
                    <a:bodyPr/>
                    <a:lstStyle/>
                    <a:p>
                      <a:pPr marL="171450" indent="-171450" algn="l">
                        <a:buFont typeface="Arial" panose="020B0604020202020204" pitchFamily="34" charset="0"/>
                        <a:buChar char="•"/>
                      </a:pPr>
                      <a:r>
                        <a:rPr lang="en-US" sz="1200" b="1" dirty="0">
                          <a:latin typeface="Arial" panose="020B0604020202020204" pitchFamily="34" charset="0"/>
                          <a:cs typeface="Arial" panose="020B0604020202020204" pitchFamily="34" charset="0"/>
                        </a:rPr>
                        <a:t>Letter</a:t>
                      </a:r>
                      <a:r>
                        <a:rPr lang="en-US" sz="1200" b="1" baseline="0" dirty="0">
                          <a:latin typeface="Arial" panose="020B0604020202020204" pitchFamily="34" charset="0"/>
                          <a:cs typeface="Arial" panose="020B0604020202020204" pitchFamily="34" charset="0"/>
                        </a:rPr>
                        <a:t> Sounds</a:t>
                      </a:r>
                      <a:endParaRPr lang="en-US" sz="1200" b="1"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1" dirty="0">
                          <a:latin typeface="Arial" panose="020B0604020202020204" pitchFamily="34" charset="0"/>
                          <a:cs typeface="Arial" panose="020B0604020202020204" pitchFamily="34" charset="0"/>
                        </a:rPr>
                        <a:t>CVC</a:t>
                      </a:r>
                      <a:r>
                        <a:rPr lang="en-US" sz="1200" b="1" baseline="0" dirty="0">
                          <a:latin typeface="Arial" panose="020B0604020202020204" pitchFamily="34" charset="0"/>
                          <a:cs typeface="Arial" panose="020B0604020202020204" pitchFamily="34" charset="0"/>
                        </a:rPr>
                        <a:t> Words</a:t>
                      </a:r>
                    </a:p>
                    <a:p>
                      <a:pPr marL="171450" indent="-171450" algn="l">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Silent </a:t>
                      </a:r>
                      <a:r>
                        <a:rPr lang="en-US" sz="1200" b="1" i="1" baseline="0" dirty="0">
                          <a:latin typeface="Arial" panose="020B0604020202020204" pitchFamily="34" charset="0"/>
                          <a:cs typeface="Arial" panose="020B0604020202020204" pitchFamily="34" charset="0"/>
                        </a:rPr>
                        <a:t>e</a:t>
                      </a:r>
                    </a:p>
                    <a:p>
                      <a:pPr marL="171450" indent="-171450" algn="l">
                        <a:buFont typeface="Arial" panose="020B0604020202020204" pitchFamily="34" charset="0"/>
                        <a:buChar char="•"/>
                      </a:pPr>
                      <a:r>
                        <a:rPr lang="en-US" sz="1200" b="1" i="0" baseline="0" dirty="0">
                          <a:latin typeface="Arial" panose="020B0604020202020204" pitchFamily="34" charset="0"/>
                          <a:cs typeface="Arial" panose="020B0604020202020204" pitchFamily="34" charset="0"/>
                        </a:rPr>
                        <a:t>Blends</a:t>
                      </a:r>
                    </a:p>
                    <a:p>
                      <a:pPr marL="171450" indent="-171450" algn="l">
                        <a:buFont typeface="Arial" panose="020B0604020202020204" pitchFamily="34" charset="0"/>
                        <a:buChar char="•"/>
                      </a:pPr>
                      <a:r>
                        <a:rPr lang="en-US" sz="1200" b="1" i="0" baseline="0" dirty="0">
                          <a:latin typeface="Arial" panose="020B0604020202020204" pitchFamily="34" charset="0"/>
                          <a:cs typeface="Arial" panose="020B0604020202020204" pitchFamily="34" charset="0"/>
                        </a:rPr>
                        <a:t>Consonant Digraphs</a:t>
                      </a:r>
                      <a:endParaRPr lang="en-US" sz="1200" b="1" i="0" dirty="0">
                        <a:latin typeface="Arial" panose="020B0604020202020204" pitchFamily="34" charset="0"/>
                        <a:cs typeface="Arial" panose="020B0604020202020204" pitchFamily="34" charset="0"/>
                      </a:endParaRPr>
                    </a:p>
                  </a:txBody>
                  <a:tcPr>
                    <a:solidFill>
                      <a:srgbClr val="FF99CC"/>
                    </a:solidFill>
                  </a:tcPr>
                </a:tc>
                <a:extLst>
                  <a:ext uri="{0D108BD9-81ED-4DB2-BD59-A6C34878D82A}">
                    <a16:rowId xmlns:a16="http://schemas.microsoft.com/office/drawing/2014/main" val="10002"/>
                  </a:ext>
                </a:extLst>
              </a:tr>
              <a:tr h="1732349">
                <a:tc>
                  <a:txBody>
                    <a:bodyPr/>
                    <a:lstStyle/>
                    <a:p>
                      <a:pPr algn="l"/>
                      <a:r>
                        <a:rPr lang="en-US" sz="1200" b="1" dirty="0">
                          <a:latin typeface="Arial" panose="020B0604020202020204" pitchFamily="34" charset="0"/>
                          <a:cs typeface="Arial" panose="020B0604020202020204" pitchFamily="34" charset="0"/>
                        </a:rPr>
                        <a:t>First</a:t>
                      </a:r>
                    </a:p>
                  </a:txBody>
                  <a:tcPr>
                    <a:solidFill>
                      <a:srgbClr val="FFC000"/>
                    </a:solidFill>
                  </a:tcPr>
                </a:tc>
                <a:tc>
                  <a:txBody>
                    <a:bodyPr/>
                    <a:lstStyle/>
                    <a:p>
                      <a:pPr algn="l"/>
                      <a:r>
                        <a:rPr lang="en-US" sz="1200" b="1" dirty="0">
                          <a:latin typeface="Arial" panose="020B0604020202020204" pitchFamily="34" charset="0"/>
                          <a:cs typeface="Arial" panose="020B0604020202020204" pitchFamily="34" charset="0"/>
                        </a:rPr>
                        <a:t>7-11</a:t>
                      </a:r>
                    </a:p>
                  </a:txBody>
                  <a:tcPr>
                    <a:solidFill>
                      <a:srgbClr val="FFC000"/>
                    </a:solidFill>
                  </a:tcPr>
                </a:tc>
                <a:tc>
                  <a:txBody>
                    <a:bodyPr/>
                    <a:lstStyle/>
                    <a:p>
                      <a:pPr algn="l"/>
                      <a:r>
                        <a:rPr lang="en-US" sz="1200" b="1" dirty="0">
                          <a:latin typeface="Arial" panose="020B0604020202020204" pitchFamily="34" charset="0"/>
                          <a:cs typeface="Arial" panose="020B0604020202020204" pitchFamily="34" charset="0"/>
                        </a:rPr>
                        <a:t>29 lessons </a:t>
                      </a:r>
                    </a:p>
                    <a:p>
                      <a:pPr algn="l"/>
                      <a:r>
                        <a:rPr lang="en-US" sz="1200" b="1" dirty="0">
                          <a:latin typeface="Arial" panose="020B0604020202020204" pitchFamily="34" charset="0"/>
                          <a:cs typeface="Arial" panose="020B0604020202020204" pitchFamily="34" charset="0"/>
                        </a:rPr>
                        <a:t>#40-69</a:t>
                      </a:r>
                    </a:p>
                  </a:txBody>
                  <a:tcPr>
                    <a:solidFill>
                      <a:srgbClr val="FFC000"/>
                    </a:solidFill>
                  </a:tcPr>
                </a:tc>
                <a:tc>
                  <a:txBody>
                    <a:bodyPr/>
                    <a:lstStyle/>
                    <a:p>
                      <a:pPr marL="171450" indent="-171450" algn="l">
                        <a:buFont typeface="Arial" panose="020B0604020202020204" pitchFamily="34" charset="0"/>
                        <a:buChar char="•"/>
                      </a:pPr>
                      <a:r>
                        <a:rPr lang="en-US" sz="1200" b="1" dirty="0">
                          <a:latin typeface="Arial" panose="020B0604020202020204" pitchFamily="34" charset="0"/>
                          <a:cs typeface="Arial" panose="020B0604020202020204" pitchFamily="34" charset="0"/>
                        </a:rPr>
                        <a:t>R-Controlled Vowels</a:t>
                      </a:r>
                    </a:p>
                    <a:p>
                      <a:pPr marL="171450" indent="-171450" algn="l">
                        <a:buFont typeface="Arial" panose="020B0604020202020204" pitchFamily="34" charset="0"/>
                        <a:buChar char="•"/>
                      </a:pPr>
                      <a:r>
                        <a:rPr lang="en-US" sz="1200" b="1" dirty="0">
                          <a:latin typeface="Arial" panose="020B0604020202020204" pitchFamily="34" charset="0"/>
                          <a:cs typeface="Arial" panose="020B0604020202020204" pitchFamily="34" charset="0"/>
                        </a:rPr>
                        <a:t>Letter Combinations</a:t>
                      </a:r>
                    </a:p>
                    <a:p>
                      <a:pPr marL="171450" indent="-171450" algn="l">
                        <a:buFont typeface="Arial" panose="020B0604020202020204" pitchFamily="34" charset="0"/>
                        <a:buChar char="•"/>
                      </a:pPr>
                      <a:r>
                        <a:rPr lang="en-US" sz="1200" b="1" dirty="0">
                          <a:latin typeface="Arial" panose="020B0604020202020204" pitchFamily="34" charset="0"/>
                          <a:cs typeface="Arial" panose="020B0604020202020204" pitchFamily="34" charset="0"/>
                        </a:rPr>
                        <a:t>Alternate Vowel Diagraphs</a:t>
                      </a:r>
                    </a:p>
                    <a:p>
                      <a:pPr marL="171450" indent="-171450" algn="l">
                        <a:buFont typeface="Arial" panose="020B0604020202020204" pitchFamily="34" charset="0"/>
                        <a:buChar char="•"/>
                      </a:pPr>
                      <a:r>
                        <a:rPr lang="en-US" sz="1200" b="1" dirty="0">
                          <a:latin typeface="Arial" panose="020B0604020202020204" pitchFamily="34" charset="0"/>
                          <a:cs typeface="Arial" panose="020B0604020202020204" pitchFamily="34" charset="0"/>
                        </a:rPr>
                        <a:t>Compound</a:t>
                      </a:r>
                      <a:r>
                        <a:rPr lang="en-US" sz="1200" b="1" baseline="0" dirty="0">
                          <a:latin typeface="Arial" panose="020B0604020202020204" pitchFamily="34" charset="0"/>
                          <a:cs typeface="Arial" panose="020B0604020202020204" pitchFamily="34" charset="0"/>
                        </a:rPr>
                        <a:t> Words</a:t>
                      </a:r>
                    </a:p>
                    <a:p>
                      <a:pPr marL="171450" indent="-171450" algn="l">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Suffixes</a:t>
                      </a:r>
                    </a:p>
                    <a:p>
                      <a:pPr marL="171450" indent="-171450" algn="l">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Prefixes</a:t>
                      </a:r>
                    </a:p>
                    <a:p>
                      <a:pPr marL="171450" indent="-171450" algn="l">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Syllables</a:t>
                      </a:r>
                    </a:p>
                    <a:p>
                      <a:pPr marL="171450" indent="-171450" algn="l">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Contractions</a:t>
                      </a:r>
                    </a:p>
                    <a:p>
                      <a:pPr marL="171450" indent="-171450" algn="l">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Pronouns</a:t>
                      </a:r>
                    </a:p>
                    <a:p>
                      <a:pPr marL="171450" indent="-171450" algn="l">
                        <a:buFont typeface="Arial" panose="020B0604020202020204" pitchFamily="34" charset="0"/>
                        <a:buChar char="•"/>
                      </a:pPr>
                      <a:r>
                        <a:rPr lang="en-US" sz="1200" b="1" dirty="0">
                          <a:latin typeface="Arial" panose="020B0604020202020204" pitchFamily="34" charset="0"/>
                          <a:cs typeface="Arial" panose="020B0604020202020204" pitchFamily="34" charset="0"/>
                        </a:rPr>
                        <a:t>Possessives</a:t>
                      </a:r>
                    </a:p>
                  </a:txBody>
                  <a:tcPr>
                    <a:solidFill>
                      <a:srgbClr val="FFC000"/>
                    </a:solidFill>
                  </a:tcPr>
                </a:tc>
                <a:extLst>
                  <a:ext uri="{0D108BD9-81ED-4DB2-BD59-A6C34878D82A}">
                    <a16:rowId xmlns:a16="http://schemas.microsoft.com/office/drawing/2014/main" val="10003"/>
                  </a:ext>
                </a:extLst>
              </a:tr>
              <a:tr h="1072407">
                <a:tc>
                  <a:txBody>
                    <a:bodyPr/>
                    <a:lstStyle/>
                    <a:p>
                      <a:pPr algn="l"/>
                      <a:r>
                        <a:rPr lang="en-US" sz="1200" b="1" dirty="0">
                          <a:latin typeface="Arial" panose="020B0604020202020204" pitchFamily="34" charset="0"/>
                          <a:cs typeface="Arial" panose="020B0604020202020204" pitchFamily="34" charset="0"/>
                        </a:rPr>
                        <a:t>Second</a:t>
                      </a:r>
                    </a:p>
                  </a:txBody>
                  <a:tcPr>
                    <a:solidFill>
                      <a:srgbClr val="33CC33"/>
                    </a:solidFill>
                  </a:tcPr>
                </a:tc>
                <a:tc>
                  <a:txBody>
                    <a:bodyPr/>
                    <a:lstStyle/>
                    <a:p>
                      <a:pPr algn="l"/>
                      <a:r>
                        <a:rPr lang="en-US" sz="1200" b="1" dirty="0">
                          <a:latin typeface="Arial" panose="020B0604020202020204" pitchFamily="34" charset="0"/>
                          <a:cs typeface="Arial" panose="020B0604020202020204" pitchFamily="34" charset="0"/>
                        </a:rPr>
                        <a:t>12-18</a:t>
                      </a:r>
                    </a:p>
                  </a:txBody>
                  <a:tcPr>
                    <a:solidFill>
                      <a:srgbClr val="33CC33"/>
                    </a:solidFill>
                  </a:tcPr>
                </a:tc>
                <a:tc>
                  <a:txBody>
                    <a:bodyPr/>
                    <a:lstStyle/>
                    <a:p>
                      <a:pPr algn="l"/>
                      <a:r>
                        <a:rPr lang="en-US" sz="1200" b="1" dirty="0">
                          <a:latin typeface="Arial" panose="020B0604020202020204" pitchFamily="34" charset="0"/>
                          <a:cs typeface="Arial" panose="020B0604020202020204" pitchFamily="34" charset="0"/>
                        </a:rPr>
                        <a:t>27 lessons </a:t>
                      </a:r>
                    </a:p>
                    <a:p>
                      <a:pPr algn="l"/>
                      <a:r>
                        <a:rPr lang="en-US" sz="1200" b="1" dirty="0">
                          <a:latin typeface="Arial" panose="020B0604020202020204" pitchFamily="34" charset="0"/>
                          <a:cs typeface="Arial" panose="020B0604020202020204" pitchFamily="34" charset="0"/>
                        </a:rPr>
                        <a:t>#70-97</a:t>
                      </a:r>
                      <a:endParaRPr lang="en-US" sz="1200" b="1" dirty="0">
                        <a:solidFill>
                          <a:srgbClr val="FF0000"/>
                        </a:solidFill>
                        <a:latin typeface="Arial" panose="020B0604020202020204" pitchFamily="34" charset="0"/>
                        <a:cs typeface="Arial" panose="020B0604020202020204" pitchFamily="34" charset="0"/>
                      </a:endParaRPr>
                    </a:p>
                  </a:txBody>
                  <a:tcPr>
                    <a:solidFill>
                      <a:srgbClr val="33CC33"/>
                    </a:solidFill>
                  </a:tcPr>
                </a:tc>
                <a:tc>
                  <a:txBody>
                    <a:bodyPr/>
                    <a:lstStyle/>
                    <a:p>
                      <a:pPr marL="171450" indent="-171450" algn="l">
                        <a:buFont typeface="Arial" panose="020B0604020202020204" pitchFamily="34" charset="0"/>
                        <a:buChar char="•"/>
                      </a:pPr>
                      <a:r>
                        <a:rPr lang="en-US" sz="1200" b="1" dirty="0">
                          <a:latin typeface="Arial" panose="020B0604020202020204" pitchFamily="34" charset="0"/>
                          <a:cs typeface="Arial" panose="020B0604020202020204" pitchFamily="34" charset="0"/>
                        </a:rPr>
                        <a:t>Reading</a:t>
                      </a:r>
                      <a:r>
                        <a:rPr lang="en-US" sz="1200" b="1" baseline="0" dirty="0">
                          <a:latin typeface="Arial" panose="020B0604020202020204" pitchFamily="34" charset="0"/>
                          <a:cs typeface="Arial" panose="020B0604020202020204" pitchFamily="34" charset="0"/>
                        </a:rPr>
                        <a:t> Comprehension  and Oral Fluency</a:t>
                      </a:r>
                    </a:p>
                    <a:p>
                      <a:pPr marL="171450" lvl="0" indent="-171450" algn="l">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Authentic Literature from Candlewick Press</a:t>
                      </a:r>
                    </a:p>
                    <a:p>
                      <a:pPr marL="171450" lvl="0" indent="-171450" algn="l">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Nonfiction Science Texts</a:t>
                      </a:r>
                    </a:p>
                    <a:p>
                      <a:pPr marL="171450" lvl="0" indent="-171450" algn="l">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Life Science</a:t>
                      </a:r>
                    </a:p>
                    <a:p>
                      <a:pPr marL="171450" lvl="0" indent="-171450" algn="l">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Earth Science</a:t>
                      </a:r>
                    </a:p>
                    <a:p>
                      <a:pPr marL="171450" lvl="0" indent="-171450" algn="l">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Physical Science</a:t>
                      </a:r>
                      <a:endParaRPr lang="en-US" sz="1200" b="1" dirty="0">
                        <a:latin typeface="Arial" panose="020B0604020202020204" pitchFamily="34" charset="0"/>
                        <a:cs typeface="Arial" panose="020B0604020202020204" pitchFamily="34" charset="0"/>
                      </a:endParaRPr>
                    </a:p>
                  </a:txBody>
                  <a:tcPr>
                    <a:solidFill>
                      <a:srgbClr val="33CC33"/>
                    </a:solidFill>
                  </a:tcPr>
                </a:tc>
                <a:extLst>
                  <a:ext uri="{0D108BD9-81ED-4DB2-BD59-A6C34878D82A}">
                    <a16:rowId xmlns:a16="http://schemas.microsoft.com/office/drawing/2014/main" val="10004"/>
                  </a:ext>
                </a:extLst>
              </a:tr>
            </a:tbl>
          </a:graphicData>
        </a:graphic>
      </p:graphicFrame>
      <p:sp>
        <p:nvSpPr>
          <p:cNvPr id="5" name="Google Shape;293;p32">
            <a:extLst>
              <a:ext uri="{FF2B5EF4-FFF2-40B4-BE49-F238E27FC236}">
                <a16:creationId xmlns:a16="http://schemas.microsoft.com/office/drawing/2014/main" id="{D28E3ED4-78F1-41D3-91D4-4F6A052972AC}"/>
              </a:ext>
            </a:extLst>
          </p:cNvPr>
          <p:cNvSpPr/>
          <p:nvPr/>
        </p:nvSpPr>
        <p:spPr>
          <a:xfrm>
            <a:off x="355873" y="4241508"/>
            <a:ext cx="2522796"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600" b="1" dirty="0">
                <a:solidFill>
                  <a:srgbClr val="21B9A2"/>
                </a:solidFill>
                <a:latin typeface="Calibri"/>
                <a:ea typeface="Calibri"/>
                <a:cs typeface="Calibri"/>
                <a:sym typeface="Calibri"/>
              </a:rPr>
              <a:t>Mastery of Foundational Skills</a:t>
            </a:r>
            <a:endParaRPr sz="1600" b="1" dirty="0">
              <a:solidFill>
                <a:srgbClr val="21B9A2"/>
              </a:solidFill>
              <a:latin typeface="Calibri"/>
              <a:ea typeface="Calibri"/>
              <a:cs typeface="Calibri"/>
              <a:sym typeface="Calibri"/>
            </a:endParaRPr>
          </a:p>
        </p:txBody>
      </p:sp>
      <p:sp>
        <p:nvSpPr>
          <p:cNvPr id="6" name="Google Shape;295;p32">
            <a:hlinkClick r:id="" action="ppaction://hlinkshowjump?jump=nextslide"/>
            <a:extLst>
              <a:ext uri="{FF2B5EF4-FFF2-40B4-BE49-F238E27FC236}">
                <a16:creationId xmlns:a16="http://schemas.microsoft.com/office/drawing/2014/main" id="{82EFF616-974F-49A1-9137-52D663EB299A}"/>
              </a:ext>
            </a:extLst>
          </p:cNvPr>
          <p:cNvSpPr/>
          <p:nvPr/>
        </p:nvSpPr>
        <p:spPr>
          <a:xfrm>
            <a:off x="410737" y="3362739"/>
            <a:ext cx="2425619"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600" b="1" dirty="0">
                <a:solidFill>
                  <a:srgbClr val="21B9A2"/>
                </a:solidFill>
                <a:latin typeface="Calibri"/>
                <a:ea typeface="Calibri"/>
                <a:cs typeface="Calibri"/>
                <a:sym typeface="Calibri"/>
              </a:rPr>
              <a:t>Game-Based Engagement</a:t>
            </a:r>
            <a:endParaRPr sz="1600" b="1" dirty="0">
              <a:solidFill>
                <a:srgbClr val="21B9A2"/>
              </a:solidFill>
              <a:latin typeface="Calibri"/>
              <a:ea typeface="Calibri"/>
              <a:cs typeface="Calibri"/>
              <a:sym typeface="Calibri"/>
            </a:endParaRPr>
          </a:p>
        </p:txBody>
      </p:sp>
      <p:sp>
        <p:nvSpPr>
          <p:cNvPr id="7" name="Google Shape;295;p32">
            <a:hlinkClick r:id="" action="ppaction://hlinkshowjump?jump=nextslide"/>
            <a:extLst>
              <a:ext uri="{FF2B5EF4-FFF2-40B4-BE49-F238E27FC236}">
                <a16:creationId xmlns:a16="http://schemas.microsoft.com/office/drawing/2014/main" id="{B31D8E56-ECC1-4BBF-8E11-BB4337CC6D76}"/>
              </a:ext>
            </a:extLst>
          </p:cNvPr>
          <p:cNvSpPr/>
          <p:nvPr/>
        </p:nvSpPr>
        <p:spPr>
          <a:xfrm>
            <a:off x="410737" y="2524539"/>
            <a:ext cx="2425619"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600" b="1" dirty="0">
                <a:solidFill>
                  <a:srgbClr val="21B9A2"/>
                </a:solidFill>
                <a:latin typeface="Calibri"/>
                <a:ea typeface="Calibri"/>
                <a:cs typeface="Calibri"/>
                <a:sym typeface="Calibri"/>
              </a:rPr>
              <a:t>Personalized Practice</a:t>
            </a:r>
            <a:endParaRPr sz="1600" b="1" dirty="0">
              <a:solidFill>
                <a:srgbClr val="21B9A2"/>
              </a:solidFill>
              <a:latin typeface="Calibri"/>
              <a:ea typeface="Calibri"/>
              <a:cs typeface="Calibri"/>
              <a:sym typeface="Calibri"/>
            </a:endParaRPr>
          </a:p>
        </p:txBody>
      </p:sp>
    </p:spTree>
    <p:extLst>
      <p:ext uri="{BB962C8B-B14F-4D97-AF65-F5344CB8AC3E}">
        <p14:creationId xmlns:p14="http://schemas.microsoft.com/office/powerpoint/2010/main" val="5991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654E5-3DF1-44C4-ADA9-BABB454FD92B}"/>
              </a:ext>
            </a:extLst>
          </p:cNvPr>
          <p:cNvSpPr txBox="1"/>
          <p:nvPr/>
        </p:nvSpPr>
        <p:spPr>
          <a:xfrm>
            <a:off x="3431520" y="330105"/>
            <a:ext cx="10187609" cy="89255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Montserrat"/>
              </a:rPr>
              <a:t>Placement Assessment to Personalized Learning Path</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433FEBE-B98B-491F-A36F-EC21EE027E61}"/>
              </a:ext>
            </a:extLst>
          </p:cNvPr>
          <p:cNvPicPr>
            <a:picLocks noChangeAspect="1"/>
          </p:cNvPicPr>
          <p:nvPr/>
        </p:nvPicPr>
        <p:blipFill>
          <a:blip r:embed="rId3"/>
          <a:stretch>
            <a:fillRect/>
          </a:stretch>
        </p:blipFill>
        <p:spPr>
          <a:xfrm>
            <a:off x="3036128" y="1068135"/>
            <a:ext cx="8424517" cy="5245666"/>
          </a:xfrm>
          <a:prstGeom prst="rect">
            <a:avLst/>
          </a:prstGeom>
        </p:spPr>
      </p:pic>
      <p:pic>
        <p:nvPicPr>
          <p:cNvPr id="6" name="Picture 5" descr="A picture containing indoor, toy, child, table&#10;&#10;Description automatically generated">
            <a:extLst>
              <a:ext uri="{FF2B5EF4-FFF2-40B4-BE49-F238E27FC236}">
                <a16:creationId xmlns:a16="http://schemas.microsoft.com/office/drawing/2014/main" id="{6B44399B-F48F-4461-98F8-A581661D218F}"/>
              </a:ext>
            </a:extLst>
          </p:cNvPr>
          <p:cNvPicPr>
            <a:picLocks noChangeAspect="1"/>
          </p:cNvPicPr>
          <p:nvPr/>
        </p:nvPicPr>
        <p:blipFill>
          <a:blip r:embed="rId4"/>
          <a:stretch>
            <a:fillRect/>
          </a:stretch>
        </p:blipFill>
        <p:spPr>
          <a:xfrm>
            <a:off x="3431520" y="1302908"/>
            <a:ext cx="8120384" cy="4721730"/>
          </a:xfrm>
          <a:prstGeom prst="rect">
            <a:avLst/>
          </a:prstGeom>
        </p:spPr>
      </p:pic>
      <p:sp>
        <p:nvSpPr>
          <p:cNvPr id="7" name="Google Shape;293;p32">
            <a:extLst>
              <a:ext uri="{FF2B5EF4-FFF2-40B4-BE49-F238E27FC236}">
                <a16:creationId xmlns:a16="http://schemas.microsoft.com/office/drawing/2014/main" id="{173EECE1-C281-4221-B1F5-BBA6D3A15AF2}"/>
              </a:ext>
            </a:extLst>
          </p:cNvPr>
          <p:cNvSpPr/>
          <p:nvPr/>
        </p:nvSpPr>
        <p:spPr>
          <a:xfrm>
            <a:off x="355873" y="4794401"/>
            <a:ext cx="2522796"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600" b="1" dirty="0">
                <a:solidFill>
                  <a:srgbClr val="21B9A2"/>
                </a:solidFill>
                <a:latin typeface="Calibri"/>
                <a:ea typeface="Calibri"/>
                <a:cs typeface="Calibri"/>
                <a:sym typeface="Calibri"/>
              </a:rPr>
              <a:t>Mastery of Foundational Skills</a:t>
            </a:r>
            <a:endParaRPr sz="1600" b="1" dirty="0">
              <a:solidFill>
                <a:srgbClr val="21B9A2"/>
              </a:solidFill>
              <a:latin typeface="Calibri"/>
              <a:ea typeface="Calibri"/>
              <a:cs typeface="Calibri"/>
              <a:sym typeface="Calibri"/>
            </a:endParaRPr>
          </a:p>
        </p:txBody>
      </p:sp>
      <p:sp>
        <p:nvSpPr>
          <p:cNvPr id="8" name="Google Shape;295;p32">
            <a:hlinkClick r:id="" action="ppaction://hlinkshowjump?jump=nextslide"/>
            <a:extLst>
              <a:ext uri="{FF2B5EF4-FFF2-40B4-BE49-F238E27FC236}">
                <a16:creationId xmlns:a16="http://schemas.microsoft.com/office/drawing/2014/main" id="{D5E9A053-E4CC-4456-8857-152D587BAB12}"/>
              </a:ext>
            </a:extLst>
          </p:cNvPr>
          <p:cNvSpPr/>
          <p:nvPr/>
        </p:nvSpPr>
        <p:spPr>
          <a:xfrm>
            <a:off x="417097" y="3876702"/>
            <a:ext cx="2425619"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600" b="1" dirty="0">
                <a:solidFill>
                  <a:srgbClr val="21B9A2"/>
                </a:solidFill>
                <a:latin typeface="Calibri"/>
                <a:ea typeface="Calibri"/>
                <a:cs typeface="Calibri"/>
                <a:sym typeface="Calibri"/>
              </a:rPr>
              <a:t>Game-Based Engagement</a:t>
            </a:r>
            <a:endParaRPr sz="1600" b="1" dirty="0">
              <a:solidFill>
                <a:srgbClr val="21B9A2"/>
              </a:solidFill>
              <a:latin typeface="Calibri"/>
              <a:ea typeface="Calibri"/>
              <a:cs typeface="Calibri"/>
              <a:sym typeface="Calibri"/>
            </a:endParaRPr>
          </a:p>
        </p:txBody>
      </p:sp>
      <p:sp>
        <p:nvSpPr>
          <p:cNvPr id="10" name="Google Shape;296;p32">
            <a:extLst>
              <a:ext uri="{FF2B5EF4-FFF2-40B4-BE49-F238E27FC236}">
                <a16:creationId xmlns:a16="http://schemas.microsoft.com/office/drawing/2014/main" id="{E2398404-B737-4EEB-B277-4F9BBEA95054}"/>
              </a:ext>
            </a:extLst>
          </p:cNvPr>
          <p:cNvSpPr/>
          <p:nvPr/>
        </p:nvSpPr>
        <p:spPr>
          <a:xfrm>
            <a:off x="410737" y="2813573"/>
            <a:ext cx="2425619" cy="850200"/>
          </a:xfrm>
          <a:prstGeom prst="trapezoid">
            <a:avLst>
              <a:gd name="adj" fmla="val 0"/>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2200" b="1" dirty="0">
                <a:solidFill>
                  <a:srgbClr val="21B9A2"/>
                </a:solidFill>
                <a:latin typeface="Calibri"/>
                <a:ea typeface="Calibri"/>
                <a:cs typeface="Calibri"/>
                <a:sym typeface="Calibri"/>
              </a:rPr>
              <a:t>PERSONALIZED PRACTICE</a:t>
            </a:r>
          </a:p>
        </p:txBody>
      </p:sp>
    </p:spTree>
    <p:extLst>
      <p:ext uri="{BB962C8B-B14F-4D97-AF65-F5344CB8AC3E}">
        <p14:creationId xmlns:p14="http://schemas.microsoft.com/office/powerpoint/2010/main" val="236954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monitor, computer, holding, young&#10;&#10;Description automatically generated">
            <a:extLst>
              <a:ext uri="{FF2B5EF4-FFF2-40B4-BE49-F238E27FC236}">
                <a16:creationId xmlns:a16="http://schemas.microsoft.com/office/drawing/2014/main" id="{8960AF90-0060-4012-B786-72E777D444DC}"/>
              </a:ext>
            </a:extLst>
          </p:cNvPr>
          <p:cNvPicPr>
            <a:picLocks noChangeAspect="1"/>
          </p:cNvPicPr>
          <p:nvPr/>
        </p:nvPicPr>
        <p:blipFill>
          <a:blip r:embed="rId3"/>
          <a:stretch>
            <a:fillRect/>
          </a:stretch>
        </p:blipFill>
        <p:spPr>
          <a:xfrm>
            <a:off x="3340266" y="652138"/>
            <a:ext cx="8634019" cy="6124625"/>
          </a:xfrm>
          <a:prstGeom prst="rect">
            <a:avLst/>
          </a:prstGeom>
        </p:spPr>
      </p:pic>
      <p:sp>
        <p:nvSpPr>
          <p:cNvPr id="7" name="Google Shape;293;p32">
            <a:extLst>
              <a:ext uri="{FF2B5EF4-FFF2-40B4-BE49-F238E27FC236}">
                <a16:creationId xmlns:a16="http://schemas.microsoft.com/office/drawing/2014/main" id="{173EECE1-C281-4221-B1F5-BBA6D3A15AF2}"/>
              </a:ext>
            </a:extLst>
          </p:cNvPr>
          <p:cNvSpPr/>
          <p:nvPr/>
        </p:nvSpPr>
        <p:spPr>
          <a:xfrm>
            <a:off x="355873" y="4794401"/>
            <a:ext cx="2522796"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600" b="1" dirty="0">
                <a:solidFill>
                  <a:srgbClr val="21B9A2"/>
                </a:solidFill>
                <a:latin typeface="Calibri"/>
                <a:ea typeface="Calibri"/>
                <a:cs typeface="Calibri"/>
                <a:sym typeface="Calibri"/>
              </a:rPr>
              <a:t>Mastery of Foundational Skills</a:t>
            </a:r>
            <a:endParaRPr sz="1600" b="1" dirty="0">
              <a:solidFill>
                <a:srgbClr val="21B9A2"/>
              </a:solidFill>
              <a:latin typeface="Calibri"/>
              <a:ea typeface="Calibri"/>
              <a:cs typeface="Calibri"/>
              <a:sym typeface="Calibri"/>
            </a:endParaRPr>
          </a:p>
        </p:txBody>
      </p:sp>
      <p:sp>
        <p:nvSpPr>
          <p:cNvPr id="8" name="Google Shape;295;p32">
            <a:hlinkClick r:id="" action="ppaction://hlinkshowjump?jump=nextslide"/>
            <a:extLst>
              <a:ext uri="{FF2B5EF4-FFF2-40B4-BE49-F238E27FC236}">
                <a16:creationId xmlns:a16="http://schemas.microsoft.com/office/drawing/2014/main" id="{D5E9A053-E4CC-4456-8857-152D587BAB12}"/>
              </a:ext>
            </a:extLst>
          </p:cNvPr>
          <p:cNvSpPr/>
          <p:nvPr/>
        </p:nvSpPr>
        <p:spPr>
          <a:xfrm>
            <a:off x="417097" y="3876702"/>
            <a:ext cx="2425619"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600" b="1" dirty="0">
                <a:solidFill>
                  <a:srgbClr val="21B9A2"/>
                </a:solidFill>
                <a:latin typeface="Calibri"/>
                <a:ea typeface="Calibri"/>
                <a:cs typeface="Calibri"/>
                <a:sym typeface="Calibri"/>
              </a:rPr>
              <a:t>Game-Based Engagement</a:t>
            </a:r>
            <a:endParaRPr sz="1600" b="1" dirty="0">
              <a:solidFill>
                <a:srgbClr val="21B9A2"/>
              </a:solidFill>
              <a:latin typeface="Calibri"/>
              <a:ea typeface="Calibri"/>
              <a:cs typeface="Calibri"/>
              <a:sym typeface="Calibri"/>
            </a:endParaRPr>
          </a:p>
        </p:txBody>
      </p:sp>
      <p:sp>
        <p:nvSpPr>
          <p:cNvPr id="10" name="Google Shape;296;p32">
            <a:extLst>
              <a:ext uri="{FF2B5EF4-FFF2-40B4-BE49-F238E27FC236}">
                <a16:creationId xmlns:a16="http://schemas.microsoft.com/office/drawing/2014/main" id="{E2398404-B737-4EEB-B277-4F9BBEA95054}"/>
              </a:ext>
            </a:extLst>
          </p:cNvPr>
          <p:cNvSpPr/>
          <p:nvPr/>
        </p:nvSpPr>
        <p:spPr>
          <a:xfrm>
            <a:off x="410737" y="2813573"/>
            <a:ext cx="2425619" cy="850200"/>
          </a:xfrm>
          <a:prstGeom prst="trapezoid">
            <a:avLst>
              <a:gd name="adj" fmla="val 0"/>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2200" b="1" dirty="0">
                <a:solidFill>
                  <a:srgbClr val="21B9A2"/>
                </a:solidFill>
                <a:latin typeface="Calibri"/>
                <a:ea typeface="Calibri"/>
                <a:cs typeface="Calibri"/>
                <a:sym typeface="Calibri"/>
              </a:rPr>
              <a:t>PERSONALIZED PRACTICE</a:t>
            </a:r>
          </a:p>
        </p:txBody>
      </p:sp>
      <p:pic>
        <p:nvPicPr>
          <p:cNvPr id="11" name="Picture 10" descr="A screenshot of a computer&#10;&#10;Description automatically generated">
            <a:extLst>
              <a:ext uri="{FF2B5EF4-FFF2-40B4-BE49-F238E27FC236}">
                <a16:creationId xmlns:a16="http://schemas.microsoft.com/office/drawing/2014/main" id="{4C80A05A-8924-41F1-98CB-6C83BEC3B65F}"/>
              </a:ext>
            </a:extLst>
          </p:cNvPr>
          <p:cNvPicPr>
            <a:picLocks noChangeAspect="1"/>
          </p:cNvPicPr>
          <p:nvPr/>
        </p:nvPicPr>
        <p:blipFill>
          <a:blip r:embed="rId4"/>
          <a:stretch>
            <a:fillRect/>
          </a:stretch>
        </p:blipFill>
        <p:spPr>
          <a:xfrm>
            <a:off x="3895365" y="897801"/>
            <a:ext cx="7523820" cy="5633297"/>
          </a:xfrm>
          <a:prstGeom prst="rect">
            <a:avLst/>
          </a:prstGeom>
        </p:spPr>
      </p:pic>
      <p:sp>
        <p:nvSpPr>
          <p:cNvPr id="12" name="TextBox 11">
            <a:extLst>
              <a:ext uri="{FF2B5EF4-FFF2-40B4-BE49-F238E27FC236}">
                <a16:creationId xmlns:a16="http://schemas.microsoft.com/office/drawing/2014/main" id="{CEE079DA-27AC-4F4C-B665-6DCE7ED953FE}"/>
              </a:ext>
            </a:extLst>
          </p:cNvPr>
          <p:cNvSpPr txBox="1"/>
          <p:nvPr/>
        </p:nvSpPr>
        <p:spPr>
          <a:xfrm>
            <a:off x="4541063" y="297686"/>
            <a:ext cx="6092560" cy="523220"/>
          </a:xfrm>
          <a:prstGeom prst="rect">
            <a:avLst/>
          </a:prstGeom>
          <a:noFill/>
        </p:spPr>
        <p:txBody>
          <a:bodyPr wrap="square" rtlCol="0">
            <a:spAutoFit/>
          </a:bodyPr>
          <a:lstStyle/>
          <a:p>
            <a:pPr lvl="0" defTabSz="914377">
              <a:defRPr/>
            </a:pPr>
            <a:r>
              <a:rPr lang="en-US" sz="2800" b="1" dirty="0">
                <a:latin typeface="Montserrat" pitchFamily="2" charset="77"/>
              </a:rPr>
              <a:t>Personalized Practice for Every Student</a:t>
            </a:r>
            <a:endPar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43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Google Shape;294;p32">
            <a:extLst>
              <a:ext uri="{FF2B5EF4-FFF2-40B4-BE49-F238E27FC236}">
                <a16:creationId xmlns:a16="http://schemas.microsoft.com/office/drawing/2014/main" id="{1E22372A-C771-7049-A985-1AD064DA5ACE}"/>
              </a:ext>
            </a:extLst>
          </p:cNvPr>
          <p:cNvCxnSpPr/>
          <p:nvPr/>
        </p:nvCxnSpPr>
        <p:spPr>
          <a:xfrm>
            <a:off x="3315923" y="5594739"/>
            <a:ext cx="2913000" cy="0"/>
          </a:xfrm>
          <a:prstGeom prst="straightConnector1">
            <a:avLst/>
          </a:prstGeom>
          <a:noFill/>
          <a:ln w="9525" cap="flat" cmpd="sng">
            <a:solidFill>
              <a:schemeClr val="lt1"/>
            </a:solidFill>
            <a:prstDash val="solid"/>
            <a:miter lim="800000"/>
            <a:headEnd type="none" w="sm" len="sm"/>
            <a:tailEnd type="none" w="sm" len="sm"/>
          </a:ln>
        </p:spPr>
      </p:cxnSp>
      <p:sp>
        <p:nvSpPr>
          <p:cNvPr id="15" name="Google Shape;293;p32">
            <a:extLst>
              <a:ext uri="{FF2B5EF4-FFF2-40B4-BE49-F238E27FC236}">
                <a16:creationId xmlns:a16="http://schemas.microsoft.com/office/drawing/2014/main" id="{D4369B52-FAD0-3C48-BB16-FD60C4E508A2}"/>
              </a:ext>
            </a:extLst>
          </p:cNvPr>
          <p:cNvSpPr/>
          <p:nvPr/>
        </p:nvSpPr>
        <p:spPr>
          <a:xfrm>
            <a:off x="355873" y="4767042"/>
            <a:ext cx="2522796"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algn="ctr"/>
            <a:r>
              <a:rPr lang="en-US" sz="1500" b="1">
                <a:solidFill>
                  <a:srgbClr val="21B9A2"/>
                </a:solidFill>
                <a:latin typeface="Calibri"/>
                <a:ea typeface="Calibri"/>
                <a:cs typeface="Calibri"/>
                <a:sym typeface="Calibri"/>
              </a:rPr>
              <a:t>Mastery of Foundational Skills</a:t>
            </a:r>
            <a:endParaRPr sz="1500" b="1">
              <a:solidFill>
                <a:srgbClr val="21B9A2"/>
              </a:solidFill>
              <a:latin typeface="Calibri"/>
              <a:ea typeface="Calibri"/>
              <a:cs typeface="Calibri"/>
              <a:sym typeface="Calibri"/>
            </a:endParaRPr>
          </a:p>
        </p:txBody>
      </p:sp>
      <p:sp>
        <p:nvSpPr>
          <p:cNvPr id="8" name="Google Shape;275;p31">
            <a:extLst>
              <a:ext uri="{FF2B5EF4-FFF2-40B4-BE49-F238E27FC236}">
                <a16:creationId xmlns:a16="http://schemas.microsoft.com/office/drawing/2014/main" id="{01EAC35C-E0A3-234C-9A07-EE0C53C2E51B}"/>
              </a:ext>
            </a:extLst>
          </p:cNvPr>
          <p:cNvSpPr/>
          <p:nvPr/>
        </p:nvSpPr>
        <p:spPr>
          <a:xfrm>
            <a:off x="431671" y="2672312"/>
            <a:ext cx="2371200" cy="569081"/>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500" b="1">
                <a:solidFill>
                  <a:srgbClr val="21B9A2"/>
                </a:solidFill>
                <a:latin typeface="Calibri"/>
                <a:ea typeface="Calibri"/>
                <a:cs typeface="Calibri"/>
                <a:sym typeface="Calibri"/>
              </a:rPr>
              <a:t>Personalized Practice</a:t>
            </a:r>
            <a:endParaRPr lang="en-US" sz="500" b="1">
              <a:solidFill>
                <a:srgbClr val="21B9A2"/>
              </a:solidFill>
              <a:latin typeface="Calibri"/>
              <a:ea typeface="Calibri"/>
              <a:cs typeface="Calibri"/>
            </a:endParaRPr>
          </a:p>
        </p:txBody>
      </p:sp>
      <p:sp>
        <p:nvSpPr>
          <p:cNvPr id="9" name="Google Shape;295;p32">
            <a:hlinkClick r:id="" action="ppaction://hlinkshowjump?jump=nextslide"/>
            <a:extLst>
              <a:ext uri="{FF2B5EF4-FFF2-40B4-BE49-F238E27FC236}">
                <a16:creationId xmlns:a16="http://schemas.microsoft.com/office/drawing/2014/main" id="{0F62CBDD-3134-4F46-8657-9E5CBE62C1F2}"/>
              </a:ext>
            </a:extLst>
          </p:cNvPr>
          <p:cNvSpPr/>
          <p:nvPr/>
        </p:nvSpPr>
        <p:spPr>
          <a:xfrm>
            <a:off x="431671" y="3581882"/>
            <a:ext cx="2371200" cy="978541"/>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2200" b="1">
                <a:solidFill>
                  <a:srgbClr val="21B9A2"/>
                </a:solidFill>
                <a:latin typeface="Calibri"/>
                <a:ea typeface="Calibri"/>
                <a:cs typeface="Calibri"/>
                <a:sym typeface="Calibri"/>
              </a:rPr>
              <a:t>GAME-BASED ENGAGEMENT</a:t>
            </a:r>
            <a:endParaRPr sz="2200" b="1">
              <a:solidFill>
                <a:srgbClr val="21B9A2"/>
              </a:solidFill>
              <a:latin typeface="Calibri"/>
              <a:ea typeface="Calibri"/>
              <a:cs typeface="Calibri"/>
              <a:sym typeface="Calibri"/>
            </a:endParaRPr>
          </a:p>
        </p:txBody>
      </p:sp>
      <p:sp>
        <p:nvSpPr>
          <p:cNvPr id="27" name="Title 1">
            <a:extLst>
              <a:ext uri="{FF2B5EF4-FFF2-40B4-BE49-F238E27FC236}">
                <a16:creationId xmlns:a16="http://schemas.microsoft.com/office/drawing/2014/main" id="{DFCF740D-03EA-744F-B77F-D48EAA1A5537}"/>
              </a:ext>
            </a:extLst>
          </p:cNvPr>
          <p:cNvSpPr txBox="1">
            <a:spLocks/>
          </p:cNvSpPr>
          <p:nvPr/>
        </p:nvSpPr>
        <p:spPr>
          <a:xfrm>
            <a:off x="4346104" y="476518"/>
            <a:ext cx="6709823" cy="7684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r>
              <a:rPr lang="en-US" sz="2800" b="1" dirty="0">
                <a:latin typeface="Montserrat" pitchFamily="2" charset="77"/>
              </a:rPr>
              <a:t>A Fun Environment for Mastery and Success</a:t>
            </a:r>
          </a:p>
        </p:txBody>
      </p:sp>
      <p:pic>
        <p:nvPicPr>
          <p:cNvPr id="11" name="Picture 10" descr="A screen shot of a computer&#10;&#10;Description automatically generated">
            <a:extLst>
              <a:ext uri="{FF2B5EF4-FFF2-40B4-BE49-F238E27FC236}">
                <a16:creationId xmlns:a16="http://schemas.microsoft.com/office/drawing/2014/main" id="{064EA4FB-2192-43FF-8843-7DAFC8A4DA0D}"/>
              </a:ext>
            </a:extLst>
          </p:cNvPr>
          <p:cNvPicPr>
            <a:picLocks noChangeAspect="1"/>
          </p:cNvPicPr>
          <p:nvPr/>
        </p:nvPicPr>
        <p:blipFill>
          <a:blip r:embed="rId3"/>
          <a:stretch>
            <a:fillRect/>
          </a:stretch>
        </p:blipFill>
        <p:spPr>
          <a:xfrm>
            <a:off x="3528686" y="1076548"/>
            <a:ext cx="8102952" cy="5726605"/>
          </a:xfrm>
          <a:prstGeom prst="rect">
            <a:avLst/>
          </a:prstGeom>
        </p:spPr>
      </p:pic>
      <p:pic>
        <p:nvPicPr>
          <p:cNvPr id="14" name="Picture 13">
            <a:extLst>
              <a:ext uri="{FF2B5EF4-FFF2-40B4-BE49-F238E27FC236}">
                <a16:creationId xmlns:a16="http://schemas.microsoft.com/office/drawing/2014/main" id="{207962FE-DE8D-42B5-81AF-9B315F0B19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763" y="1977199"/>
            <a:ext cx="5633855" cy="3804253"/>
          </a:xfrm>
          <a:prstGeom prst="rect">
            <a:avLst/>
          </a:prstGeom>
        </p:spPr>
      </p:pic>
      <p:pic>
        <p:nvPicPr>
          <p:cNvPr id="13" name="Picture 12">
            <a:extLst>
              <a:ext uri="{FF2B5EF4-FFF2-40B4-BE49-F238E27FC236}">
                <a16:creationId xmlns:a16="http://schemas.microsoft.com/office/drawing/2014/main" id="{5608F58E-D323-4704-9F13-6083EFC701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6418" y="2031779"/>
            <a:ext cx="5633855" cy="3816142"/>
          </a:xfrm>
          <a:prstGeom prst="rect">
            <a:avLst/>
          </a:prstGeom>
        </p:spPr>
      </p:pic>
      <p:pic>
        <p:nvPicPr>
          <p:cNvPr id="12" name="Picture 11">
            <a:extLst>
              <a:ext uri="{FF2B5EF4-FFF2-40B4-BE49-F238E27FC236}">
                <a16:creationId xmlns:a16="http://schemas.microsoft.com/office/drawing/2014/main" id="{070B8B94-5B74-41CD-BDA1-46390B60FC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6418" y="2015840"/>
            <a:ext cx="5652654" cy="3839757"/>
          </a:xfrm>
          <a:prstGeom prst="rect">
            <a:avLst/>
          </a:prstGeom>
        </p:spPr>
      </p:pic>
    </p:spTree>
    <p:extLst>
      <p:ext uri="{BB962C8B-B14F-4D97-AF65-F5344CB8AC3E}">
        <p14:creationId xmlns:p14="http://schemas.microsoft.com/office/powerpoint/2010/main" val="167794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5;p32">
            <a:hlinkClick r:id="" action="ppaction://hlinkshowjump?jump=nextslide"/>
            <a:extLst>
              <a:ext uri="{FF2B5EF4-FFF2-40B4-BE49-F238E27FC236}">
                <a16:creationId xmlns:a16="http://schemas.microsoft.com/office/drawing/2014/main" id="{9A7D291A-D7CA-BC4E-8A67-5CF0ABD99403}"/>
              </a:ext>
            </a:extLst>
          </p:cNvPr>
          <p:cNvSpPr/>
          <p:nvPr/>
        </p:nvSpPr>
        <p:spPr>
          <a:xfrm>
            <a:off x="410737" y="3322792"/>
            <a:ext cx="2425619"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algn="ctr"/>
            <a:r>
              <a:rPr lang="en-US" sz="1500" b="1">
                <a:solidFill>
                  <a:srgbClr val="21B9A2"/>
                </a:solidFill>
                <a:latin typeface="Calibri"/>
                <a:ea typeface="Calibri"/>
                <a:cs typeface="Calibri"/>
                <a:sym typeface="Calibri"/>
              </a:rPr>
              <a:t>Game-Based Engagement</a:t>
            </a:r>
            <a:endParaRPr sz="1500" b="1">
              <a:solidFill>
                <a:srgbClr val="21B9A2"/>
              </a:solidFill>
              <a:latin typeface="Calibri"/>
              <a:ea typeface="Calibri"/>
              <a:cs typeface="Calibri"/>
              <a:sym typeface="Calibri"/>
            </a:endParaRPr>
          </a:p>
        </p:txBody>
      </p:sp>
      <p:sp>
        <p:nvSpPr>
          <p:cNvPr id="4" name="Google Shape;275;p31">
            <a:extLst>
              <a:ext uri="{FF2B5EF4-FFF2-40B4-BE49-F238E27FC236}">
                <a16:creationId xmlns:a16="http://schemas.microsoft.com/office/drawing/2014/main" id="{8A4ECEC0-4387-9B4D-AD0B-CD0668AFCA96}"/>
              </a:ext>
            </a:extLst>
          </p:cNvPr>
          <p:cNvSpPr/>
          <p:nvPr/>
        </p:nvSpPr>
        <p:spPr>
          <a:xfrm>
            <a:off x="431671" y="2672312"/>
            <a:ext cx="2371200" cy="569081"/>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500" b="1">
                <a:solidFill>
                  <a:srgbClr val="21B9A2"/>
                </a:solidFill>
                <a:latin typeface="Calibri"/>
                <a:ea typeface="Calibri"/>
                <a:cs typeface="Calibri"/>
                <a:sym typeface="Calibri"/>
              </a:rPr>
              <a:t>Personalized Practice</a:t>
            </a:r>
            <a:endParaRPr sz="1500" b="1">
              <a:solidFill>
                <a:srgbClr val="21B9A2"/>
              </a:solidFill>
              <a:latin typeface="Calibri"/>
              <a:ea typeface="Calibri"/>
              <a:cs typeface="Calibri"/>
              <a:sym typeface="Calibri"/>
            </a:endParaRPr>
          </a:p>
        </p:txBody>
      </p:sp>
      <p:sp>
        <p:nvSpPr>
          <p:cNvPr id="5" name="Google Shape;295;p32">
            <a:hlinkClick r:id="" action="ppaction://hlinkshowjump?jump=nextslide"/>
            <a:extLst>
              <a:ext uri="{FF2B5EF4-FFF2-40B4-BE49-F238E27FC236}">
                <a16:creationId xmlns:a16="http://schemas.microsoft.com/office/drawing/2014/main" id="{0B92DB7B-5951-DC4D-AE59-BEBC3D749F80}"/>
              </a:ext>
            </a:extLst>
          </p:cNvPr>
          <p:cNvSpPr/>
          <p:nvPr/>
        </p:nvSpPr>
        <p:spPr>
          <a:xfrm>
            <a:off x="431672" y="4172993"/>
            <a:ext cx="2404684" cy="1491208"/>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algn="ctr"/>
            <a:r>
              <a:rPr lang="en-US" sz="2200" b="1">
                <a:solidFill>
                  <a:srgbClr val="21B9A2"/>
                </a:solidFill>
                <a:latin typeface="Calibri"/>
                <a:ea typeface="Calibri"/>
                <a:cs typeface="Calibri"/>
                <a:sym typeface="Calibri"/>
              </a:rPr>
              <a:t>Mastery of Foundational Skills</a:t>
            </a:r>
            <a:endParaRPr lang="en-US" sz="2200" b="1">
              <a:solidFill>
                <a:srgbClr val="21B9A2"/>
              </a:solidFill>
              <a:latin typeface="Calibri"/>
              <a:ea typeface="Calibri"/>
              <a:cs typeface="Calibri"/>
            </a:endParaRPr>
          </a:p>
        </p:txBody>
      </p:sp>
      <p:pic>
        <p:nvPicPr>
          <p:cNvPr id="12" name="Picture 2">
            <a:extLst>
              <a:ext uri="{FF2B5EF4-FFF2-40B4-BE49-F238E27FC236}">
                <a16:creationId xmlns:a16="http://schemas.microsoft.com/office/drawing/2014/main" id="{03F533A9-6107-4346-9533-88FE1DCF0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063" y="1281363"/>
            <a:ext cx="6405120" cy="449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0CE6A2A9-A6C8-45A7-8A11-31EDE55CF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909" y="925872"/>
            <a:ext cx="5069687" cy="573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a:extLst>
              <a:ext uri="{FF2B5EF4-FFF2-40B4-BE49-F238E27FC236}">
                <a16:creationId xmlns:a16="http://schemas.microsoft.com/office/drawing/2014/main" id="{073DCDCA-625B-4C3A-A68F-1D3DC35FA4B2}"/>
              </a:ext>
            </a:extLst>
          </p:cNvPr>
          <p:cNvSpPr txBox="1">
            <a:spLocks/>
          </p:cNvSpPr>
          <p:nvPr/>
        </p:nvSpPr>
        <p:spPr>
          <a:xfrm>
            <a:off x="4179850" y="365269"/>
            <a:ext cx="6709823" cy="7684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algn="ctr"/>
            <a:r>
              <a:rPr lang="en-US" sz="2800" b="1" dirty="0">
                <a:latin typeface="Montserrat" pitchFamily="2" charset="77"/>
              </a:rPr>
              <a:t>Parent Dashboard</a:t>
            </a:r>
          </a:p>
        </p:txBody>
      </p:sp>
      <p:pic>
        <p:nvPicPr>
          <p:cNvPr id="2" name="Picture 1">
            <a:extLst>
              <a:ext uri="{FF2B5EF4-FFF2-40B4-BE49-F238E27FC236}">
                <a16:creationId xmlns:a16="http://schemas.microsoft.com/office/drawing/2014/main" id="{6E587E92-C472-46A7-AAEF-E541D98D5CC2}"/>
              </a:ext>
            </a:extLst>
          </p:cNvPr>
          <p:cNvPicPr>
            <a:picLocks noChangeAspect="1"/>
          </p:cNvPicPr>
          <p:nvPr/>
        </p:nvPicPr>
        <p:blipFill>
          <a:blip r:embed="rId4"/>
          <a:stretch>
            <a:fillRect/>
          </a:stretch>
        </p:blipFill>
        <p:spPr>
          <a:xfrm>
            <a:off x="4411402" y="1783783"/>
            <a:ext cx="6246717" cy="3549100"/>
          </a:xfrm>
          <a:prstGeom prst="rect">
            <a:avLst/>
          </a:prstGeom>
        </p:spPr>
      </p:pic>
    </p:spTree>
    <p:extLst>
      <p:ext uri="{BB962C8B-B14F-4D97-AF65-F5344CB8AC3E}">
        <p14:creationId xmlns:p14="http://schemas.microsoft.com/office/powerpoint/2010/main" val="394067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496882"/>
            <a:ext cx="3048000" cy="693732"/>
          </a:xfrm>
        </p:spPr>
        <p:txBody>
          <a:bodyPr>
            <a:normAutofit/>
          </a:bodyPr>
          <a:lstStyle/>
          <a:p>
            <a:r>
              <a:rPr lang="en-US" sz="2800" b="1" dirty="0">
                <a:latin typeface="Montserrat"/>
              </a:rPr>
              <a:t>Partners in Success</a:t>
            </a:r>
          </a:p>
        </p:txBody>
      </p:sp>
      <p:sp>
        <p:nvSpPr>
          <p:cNvPr id="3" name="Slide Number Placeholder 2"/>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9E288D-9F5D-1646-8557-47B9B38E0EA8}" type="slidenum">
              <a:rPr lang="en-US" smtClean="0"/>
              <a:pPr/>
              <a:t>8</a:t>
            </a:fld>
            <a:endParaRPr lang="en-US" dirty="0"/>
          </a:p>
        </p:txBody>
      </p:sp>
      <p:sp>
        <p:nvSpPr>
          <p:cNvPr id="5" name="Google Shape;293;p32">
            <a:extLst>
              <a:ext uri="{FF2B5EF4-FFF2-40B4-BE49-F238E27FC236}">
                <a16:creationId xmlns:a16="http://schemas.microsoft.com/office/drawing/2014/main" id="{D28E3ED4-78F1-41D3-91D4-4F6A052972AC}"/>
              </a:ext>
            </a:extLst>
          </p:cNvPr>
          <p:cNvSpPr/>
          <p:nvPr/>
        </p:nvSpPr>
        <p:spPr>
          <a:xfrm>
            <a:off x="355873" y="4241508"/>
            <a:ext cx="2522796"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600" b="1" dirty="0">
                <a:solidFill>
                  <a:srgbClr val="21B9A2"/>
                </a:solidFill>
                <a:latin typeface="Calibri"/>
                <a:ea typeface="Calibri"/>
                <a:cs typeface="Calibri"/>
                <a:sym typeface="Calibri"/>
              </a:rPr>
              <a:t>Mastery of Foundational Skills</a:t>
            </a:r>
            <a:endParaRPr sz="1600" b="1" dirty="0">
              <a:solidFill>
                <a:srgbClr val="21B9A2"/>
              </a:solidFill>
              <a:latin typeface="Calibri"/>
              <a:ea typeface="Calibri"/>
              <a:cs typeface="Calibri"/>
              <a:sym typeface="Calibri"/>
            </a:endParaRPr>
          </a:p>
        </p:txBody>
      </p:sp>
      <p:sp>
        <p:nvSpPr>
          <p:cNvPr id="6" name="Google Shape;295;p32">
            <a:hlinkClick r:id="" action="ppaction://hlinkshowjump?jump=nextslide"/>
            <a:extLst>
              <a:ext uri="{FF2B5EF4-FFF2-40B4-BE49-F238E27FC236}">
                <a16:creationId xmlns:a16="http://schemas.microsoft.com/office/drawing/2014/main" id="{82EFF616-974F-49A1-9137-52D663EB299A}"/>
              </a:ext>
            </a:extLst>
          </p:cNvPr>
          <p:cNvSpPr/>
          <p:nvPr/>
        </p:nvSpPr>
        <p:spPr>
          <a:xfrm>
            <a:off x="410737" y="3362739"/>
            <a:ext cx="2425619"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600" b="1" dirty="0">
                <a:solidFill>
                  <a:srgbClr val="21B9A2"/>
                </a:solidFill>
                <a:latin typeface="Calibri"/>
                <a:ea typeface="Calibri"/>
                <a:cs typeface="Calibri"/>
                <a:sym typeface="Calibri"/>
              </a:rPr>
              <a:t>Game-Based Engagement</a:t>
            </a:r>
            <a:endParaRPr sz="1600" b="1" dirty="0">
              <a:solidFill>
                <a:srgbClr val="21B9A2"/>
              </a:solidFill>
              <a:latin typeface="Calibri"/>
              <a:ea typeface="Calibri"/>
              <a:cs typeface="Calibri"/>
              <a:sym typeface="Calibri"/>
            </a:endParaRPr>
          </a:p>
        </p:txBody>
      </p:sp>
      <p:sp>
        <p:nvSpPr>
          <p:cNvPr id="7" name="Google Shape;295;p32">
            <a:hlinkClick r:id="" action="ppaction://hlinkshowjump?jump=nextslide"/>
            <a:extLst>
              <a:ext uri="{FF2B5EF4-FFF2-40B4-BE49-F238E27FC236}">
                <a16:creationId xmlns:a16="http://schemas.microsoft.com/office/drawing/2014/main" id="{B31D8E56-ECC1-4BBF-8E11-BB4337CC6D76}"/>
              </a:ext>
            </a:extLst>
          </p:cNvPr>
          <p:cNvSpPr/>
          <p:nvPr/>
        </p:nvSpPr>
        <p:spPr>
          <a:xfrm>
            <a:off x="410737" y="2524539"/>
            <a:ext cx="2425619" cy="850200"/>
          </a:xfrm>
          <a:prstGeom prst="trapezoid">
            <a:avLst>
              <a:gd name="adj" fmla="val 0"/>
            </a:avLst>
          </a:prstGeom>
          <a:no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600" b="1" dirty="0">
                <a:solidFill>
                  <a:srgbClr val="21B9A2"/>
                </a:solidFill>
                <a:latin typeface="Calibri"/>
                <a:ea typeface="Calibri"/>
                <a:cs typeface="Calibri"/>
                <a:sym typeface="Calibri"/>
              </a:rPr>
              <a:t>Personalized Practice</a:t>
            </a:r>
            <a:endParaRPr sz="1600" b="1" dirty="0">
              <a:solidFill>
                <a:srgbClr val="21B9A2"/>
              </a:solidFill>
              <a:latin typeface="Calibri"/>
              <a:ea typeface="Calibri"/>
              <a:cs typeface="Calibri"/>
              <a:sym typeface="Calibri"/>
            </a:endParaRPr>
          </a:p>
        </p:txBody>
      </p:sp>
      <p:pic>
        <p:nvPicPr>
          <p:cNvPr id="8" name="Picture 3">
            <a:extLst>
              <a:ext uri="{FF2B5EF4-FFF2-40B4-BE49-F238E27FC236}">
                <a16:creationId xmlns:a16="http://schemas.microsoft.com/office/drawing/2014/main" id="{5E799FC9-07F0-45AA-8FBD-C1AC44410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487" y="1592569"/>
            <a:ext cx="4390539" cy="439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7BCE72AA-B5AB-451D-BCA4-2CBAE99C78A3}"/>
              </a:ext>
            </a:extLst>
          </p:cNvPr>
          <p:cNvPicPr>
            <a:picLocks noChangeAspect="1"/>
          </p:cNvPicPr>
          <p:nvPr/>
        </p:nvPicPr>
        <p:blipFill>
          <a:blip r:embed="rId3"/>
          <a:stretch>
            <a:fillRect/>
          </a:stretch>
        </p:blipFill>
        <p:spPr>
          <a:xfrm>
            <a:off x="6677891" y="3764687"/>
            <a:ext cx="1842654" cy="245687"/>
          </a:xfrm>
          <a:prstGeom prst="rect">
            <a:avLst/>
          </a:prstGeom>
        </p:spPr>
      </p:pic>
    </p:spTree>
    <p:extLst>
      <p:ext uri="{BB962C8B-B14F-4D97-AF65-F5344CB8AC3E}">
        <p14:creationId xmlns:p14="http://schemas.microsoft.com/office/powerpoint/2010/main" val="254926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59344CA0438B41B27B11C22220BB02" ma:contentTypeVersion="11" ma:contentTypeDescription="Create a new document." ma:contentTypeScope="" ma:versionID="4e074fac1f3d7b05c4ccde885296b532">
  <xsd:schema xmlns:xsd="http://www.w3.org/2001/XMLSchema" xmlns:xs="http://www.w3.org/2001/XMLSchema" xmlns:p="http://schemas.microsoft.com/office/2006/metadata/properties" xmlns:ns2="17c64e03-a4fe-4228-9dc7-880a0fcf322e" xmlns:ns3="11af1ea5-79f3-4307-87fc-1bc19384964c" targetNamespace="http://schemas.microsoft.com/office/2006/metadata/properties" ma:root="true" ma:fieldsID="319afd4a71dac664cebae2106d3c113e" ns2:_="" ns3:_="">
    <xsd:import namespace="17c64e03-a4fe-4228-9dc7-880a0fcf322e"/>
    <xsd:import namespace="11af1ea5-79f3-4307-87fc-1bc1938496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64e03-a4fe-4228-9dc7-880a0fcf3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af1ea5-79f3-4307-87fc-1bc1938496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7E96FC-AF29-45EF-B141-1DFC4CBC8BA4}">
  <ds:schemaRefs>
    <ds:schemaRef ds:uri="http://schemas.microsoft.com/sharepoint/v3/contenttype/forms"/>
  </ds:schemaRefs>
</ds:datastoreItem>
</file>

<file path=customXml/itemProps2.xml><?xml version="1.0" encoding="utf-8"?>
<ds:datastoreItem xmlns:ds="http://schemas.openxmlformats.org/officeDocument/2006/customXml" ds:itemID="{6D3E6195-2EA7-4E26-8072-0A210E06F6C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FB06D09-9326-4519-8AB0-B43AEEA39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c64e03-a4fe-4228-9dc7-880a0fcf322e"/>
    <ds:schemaRef ds:uri="11af1ea5-79f3-4307-87fc-1bc1938496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4660</TotalTime>
  <Words>389</Words>
  <Application>Microsoft Office PowerPoint</Application>
  <PresentationFormat>Widescreen</PresentationFormat>
  <Paragraphs>98</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Century Gothic</vt:lpstr>
      <vt:lpstr>Montserrat</vt:lpstr>
      <vt:lpstr>Office Theme</vt:lpstr>
      <vt:lpstr>PowerPoint Presentation</vt:lpstr>
      <vt:lpstr>PowerPoint Presentation</vt:lpstr>
      <vt:lpstr>Smarty Ants Scope &amp; Sequence</vt:lpstr>
      <vt:lpstr>PowerPoint Presentation</vt:lpstr>
      <vt:lpstr>PowerPoint Presentation</vt:lpstr>
      <vt:lpstr>PowerPoint Presentation</vt:lpstr>
      <vt:lpstr>PowerPoint Presentation</vt:lpstr>
      <vt:lpstr>Partners in Success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Dulara</dc:creator>
  <cp:lastModifiedBy>Danielle Finnerty</cp:lastModifiedBy>
  <cp:revision>13</cp:revision>
  <dcterms:created xsi:type="dcterms:W3CDTF">2019-12-10T20:32:03Z</dcterms:created>
  <dcterms:modified xsi:type="dcterms:W3CDTF">2020-08-23T23:39:06Z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0x0101000C59344CA0438B41B27B11C22220BB02</vt:lpwstr>
  </property>
</Properties>
</file>